
<file path=[Content_Types].xml><?xml version="1.0" encoding="utf-8"?>
<Types xmlns="http://schemas.openxmlformats.org/package/2006/content-types">
  <Default Extension="tmp" ContentType="image/j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20" r:id="rId18"/>
    <p:sldId id="321" r:id="rId19"/>
    <p:sldId id="273" r:id="rId20"/>
    <p:sldId id="274" r:id="rId21"/>
    <p:sldId id="322" r:id="rId22"/>
    <p:sldId id="323" r:id="rId23"/>
    <p:sldId id="324" r:id="rId24"/>
    <p:sldId id="275" r:id="rId25"/>
    <p:sldId id="276" r:id="rId26"/>
    <p:sldId id="277" r:id="rId27"/>
    <p:sldId id="325" r:id="rId28"/>
    <p:sldId id="278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26" r:id="rId53"/>
    <p:sldId id="304" r:id="rId54"/>
    <p:sldId id="305" r:id="rId55"/>
    <p:sldId id="306" r:id="rId56"/>
    <p:sldId id="307" r:id="rId57"/>
    <p:sldId id="327" r:id="rId58"/>
    <p:sldId id="308" r:id="rId59"/>
    <p:sldId id="328" r:id="rId60"/>
    <p:sldId id="329" r:id="rId61"/>
    <p:sldId id="330" r:id="rId62"/>
    <p:sldId id="310" r:id="rId63"/>
    <p:sldId id="311" r:id="rId64"/>
    <p:sldId id="331" r:id="rId65"/>
    <p:sldId id="312" r:id="rId66"/>
    <p:sldId id="313" r:id="rId67"/>
    <p:sldId id="332" r:id="rId68"/>
    <p:sldId id="314" r:id="rId69"/>
    <p:sldId id="334" r:id="rId70"/>
    <p:sldId id="315" r:id="rId71"/>
    <p:sldId id="333" r:id="rId72"/>
    <p:sldId id="316" r:id="rId73"/>
    <p:sldId id="335" r:id="rId74"/>
    <p:sldId id="336" r:id="rId75"/>
    <p:sldId id="337" r:id="rId76"/>
    <p:sldId id="317" r:id="rId77"/>
    <p:sldId id="338" r:id="rId78"/>
    <p:sldId id="339" r:id="rId79"/>
    <p:sldId id="318" r:id="rId80"/>
    <p:sldId id="340" r:id="rId81"/>
    <p:sldId id="319" r:id="rId82"/>
    <p:sldId id="341" r:id="rId83"/>
    <p:sldId id="342" r:id="rId84"/>
    <p:sldId id="343" r:id="rId85"/>
    <p:sldId id="344" r:id="rId86"/>
  </p:sldIdLst>
  <p:sldSz cx="130048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0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D1D941D-C752-4168-A0B7-70693247CD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00B9AA-599B-4B1A-8808-9DDD556734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6487B-D38D-4A5E-9036-D0CD6282FBB4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FA2C6F-E71D-4C6B-BAF6-A9B16CCD5B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6E9C66-15C0-41C8-BD4D-ED8C168934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4D981-B180-4889-B742-70712898C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13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ED889-A2CF-4167-A631-AB0D5C19F1F4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7F2FA-0261-42E8-9E26-0475CD71F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037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0720" y="5527041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9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71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480" y="555415"/>
            <a:ext cx="2926080" cy="11835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240" y="555415"/>
            <a:ext cx="8561493" cy="11835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30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0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290" y="6267593"/>
            <a:ext cx="11054080" cy="193717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290" y="4133994"/>
            <a:ext cx="11054080" cy="21335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00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240" y="3237655"/>
            <a:ext cx="5743787" cy="91530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10773" y="3237655"/>
            <a:ext cx="5743787" cy="91530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06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79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42" y="388339"/>
            <a:ext cx="4278490" cy="165269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516" y="388340"/>
            <a:ext cx="7270044" cy="83244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242" y="2041032"/>
            <a:ext cx="4278490" cy="66717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06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032" y="6827521"/>
            <a:ext cx="7802880" cy="80602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032" y="7633548"/>
            <a:ext cx="7802880" cy="11446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4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" y="2275842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0240" y="9040144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77677-CD65-417E-A727-2EAACB4536A2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3307" y="9040144"/>
            <a:ext cx="41181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20107" y="9040144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9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emf"/><Relationship Id="rId4" Type="http://schemas.openxmlformats.org/officeDocument/2006/relationships/image" Target="../media/image8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0"/>
            <a:ext cx="13004801" cy="9753601"/>
          </a:xfrm>
          <a:custGeom>
            <a:avLst/>
            <a:gdLst/>
            <a:ahLst/>
            <a:cxnLst/>
            <a:rect l="0" t="0" r="0" b="0"/>
            <a:pathLst>
              <a:path w="13004801" h="9753601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0" y="0"/>
            <a:ext cx="13004801" cy="9753601"/>
          </a:xfrm>
          <a:custGeom>
            <a:avLst/>
            <a:gdLst/>
            <a:ahLst/>
            <a:cxnLst/>
            <a:rect l="0" t="0" r="0" b="0"/>
            <a:pathLst>
              <a:path w="13004801" h="9753601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0" y="-25400"/>
            <a:ext cx="13004801" cy="381001"/>
          </a:xfrm>
          <a:custGeom>
            <a:avLst/>
            <a:gdLst/>
            <a:ahLst/>
            <a:cxnLst/>
            <a:rect l="0" t="0" r="0" b="0"/>
            <a:pathLst>
              <a:path w="13004801" h="381001">
                <a:moveTo>
                  <a:pt x="0" y="0"/>
                </a:moveTo>
                <a:lnTo>
                  <a:pt x="13004800" y="0"/>
                </a:lnTo>
                <a:lnTo>
                  <a:pt x="130048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164F86"/>
          </a:solidFill>
          <a:ln w="12700" cap="flat" cmpd="sng" algn="ctr">
            <a:solidFill>
              <a:srgbClr val="164F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4445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628650"/>
            <a:ext cx="6623050" cy="8248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263" y="3812541"/>
            <a:ext cx="5468885" cy="76944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 dirty="0">
                <a:solidFill>
                  <a:srgbClr val="000000"/>
                </a:solidFill>
                <a:latin typeface="微软雅黑"/>
              </a:rPr>
              <a:t>机器学习基础</a:t>
            </a:r>
          </a:p>
        </p:txBody>
      </p:sp>
    </p:spTree>
    <p:extLst>
      <p:ext uri="{BB962C8B-B14F-4D97-AF65-F5344CB8AC3E}">
        <p14:creationId xmlns:p14="http://schemas.microsoft.com/office/powerpoint/2010/main" val="370606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300" y="3466598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 b="1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00" y="4514851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3300" y="5608067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3300" y="6656330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 b="1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3300" y="7704582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9265" y="810134"/>
            <a:ext cx="282128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标量、向量、矩阵和张量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6400" y="1808490"/>
            <a:ext cx="7181453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矩阵相加与相乘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3377185"/>
            <a:ext cx="1846659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矩阵相加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7800" y="4429254"/>
            <a:ext cx="8309967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24"/>
              </a:lnSpc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1. 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矩阵形状一样，即都是同行同列的矩阵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47800" y="5376277"/>
            <a:ext cx="6795130" cy="6517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524"/>
              </a:lnSpc>
            </a:pPr>
            <a:r>
              <a:rPr lang="nl-NL" altLang="zh-CN" sz="3600">
                <a:solidFill>
                  <a:srgbClr val="000000"/>
                </a:solidFill>
                <a:latin typeface="Times New Roman"/>
              </a:rPr>
              <a:t>2. </a:t>
            </a:r>
            <a:r>
              <a:rPr lang="nl-NL" altLang="zh-CN" sz="4100" i="1">
                <a:solidFill>
                  <a:srgbClr val="000000"/>
                </a:solidFill>
                <a:latin typeface="微软雅黑"/>
              </a:rPr>
              <a:t>C </a:t>
            </a:r>
            <a:r>
              <a:rPr lang="nl-NL" altLang="zh-CN" sz="4100">
                <a:solidFill>
                  <a:srgbClr val="000000"/>
                </a:solidFill>
                <a:latin typeface="Symbol"/>
              </a:rPr>
              <a:t>= </a:t>
            </a:r>
            <a:r>
              <a:rPr lang="nl-NL" altLang="zh-CN" sz="4100" i="1">
                <a:solidFill>
                  <a:srgbClr val="000000"/>
                </a:solidFill>
                <a:latin typeface="微软雅黑"/>
              </a:rPr>
              <a:t>A </a:t>
            </a:r>
            <a:r>
              <a:rPr lang="nl-NL" altLang="zh-CN" sz="4100">
                <a:solidFill>
                  <a:srgbClr val="000000"/>
                </a:solidFill>
                <a:latin typeface="Symbol"/>
              </a:rPr>
              <a:t>+ </a:t>
            </a:r>
            <a:r>
              <a:rPr lang="nl-NL" altLang="zh-CN" sz="4100" i="1">
                <a:solidFill>
                  <a:srgbClr val="000000"/>
                </a:solidFill>
                <a:latin typeface="微软雅黑"/>
              </a:rPr>
              <a:t>B </a:t>
            </a:r>
            <a:r>
              <a:rPr lang="zh-CN" altLang="nl-NL" sz="3600">
                <a:solidFill>
                  <a:srgbClr val="000000"/>
                </a:solidFill>
                <a:latin typeface="微软雅黑"/>
              </a:rPr>
              <a:t>，其中 </a:t>
            </a:r>
            <a:r>
              <a:rPr lang="nl-NL" altLang="zh-CN" sz="3933" i="1">
                <a:solidFill>
                  <a:srgbClr val="000000"/>
                </a:solidFill>
                <a:latin typeface="微软雅黑"/>
              </a:rPr>
              <a:t>C</a:t>
            </a:r>
            <a:r>
              <a:rPr lang="nl-NL" altLang="zh-CN" sz="2274" i="1">
                <a:solidFill>
                  <a:srgbClr val="000000"/>
                </a:solidFill>
                <a:latin typeface="微软雅黑"/>
              </a:rPr>
              <a:t>ij </a:t>
            </a:r>
            <a:r>
              <a:rPr lang="nl-NL" altLang="zh-CN" sz="3933">
                <a:solidFill>
                  <a:srgbClr val="000000"/>
                </a:solidFill>
                <a:latin typeface="Symbol"/>
              </a:rPr>
              <a:t>= </a:t>
            </a:r>
            <a:r>
              <a:rPr lang="nl-NL" altLang="zh-CN" sz="3933" i="1">
                <a:solidFill>
                  <a:srgbClr val="000000"/>
                </a:solidFill>
                <a:latin typeface="微软雅黑"/>
              </a:rPr>
              <a:t>A</a:t>
            </a:r>
            <a:r>
              <a:rPr lang="nl-NL" altLang="zh-CN" sz="2274" i="1">
                <a:solidFill>
                  <a:srgbClr val="000000"/>
                </a:solidFill>
                <a:latin typeface="微软雅黑"/>
              </a:rPr>
              <a:t>ij </a:t>
            </a:r>
            <a:r>
              <a:rPr lang="nl-NL" altLang="zh-CN" sz="3933">
                <a:solidFill>
                  <a:srgbClr val="000000"/>
                </a:solidFill>
                <a:latin typeface="Symbol"/>
              </a:rPr>
              <a:t>+ </a:t>
            </a:r>
            <a:r>
              <a:rPr lang="nl-NL" altLang="zh-CN" sz="3933" i="1">
                <a:solidFill>
                  <a:srgbClr val="000000"/>
                </a:solidFill>
                <a:latin typeface="微软雅黑"/>
              </a:rPr>
              <a:t>B</a:t>
            </a:r>
            <a:r>
              <a:rPr lang="nl-NL" altLang="zh-CN" sz="2274" i="1">
                <a:solidFill>
                  <a:srgbClr val="000000"/>
                </a:solidFill>
                <a:latin typeface="微软雅黑"/>
              </a:rPr>
              <a:t>ij</a:t>
            </a:r>
            <a:endParaRPr lang="zh-CN" altLang="en-US" sz="2274" i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6566916"/>
            <a:ext cx="3231654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标量与矩阵相乘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9699" y="7441353"/>
            <a:ext cx="7603043" cy="648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477"/>
              </a:lnSpc>
            </a:pPr>
            <a:r>
              <a:rPr lang="en-US" altLang="zh-CN" sz="4000" i="1" dirty="0">
                <a:solidFill>
                  <a:srgbClr val="000000"/>
                </a:solidFill>
                <a:latin typeface="微软雅黑"/>
              </a:rPr>
              <a:t>D </a:t>
            </a:r>
            <a:r>
              <a:rPr lang="en-US" altLang="zh-CN" sz="4000" dirty="0">
                <a:solidFill>
                  <a:srgbClr val="000000"/>
                </a:solidFill>
                <a:latin typeface="Symbol"/>
              </a:rPr>
              <a:t>= </a:t>
            </a:r>
            <a:r>
              <a:rPr lang="en-US" altLang="zh-CN" sz="4000" i="1" dirty="0">
                <a:solidFill>
                  <a:srgbClr val="000000"/>
                </a:solidFill>
                <a:latin typeface="微软雅黑"/>
              </a:rPr>
              <a:t>a </a:t>
            </a:r>
            <a:r>
              <a:rPr lang="zh-CN" altLang="en-US" sz="4000" i="1" dirty="0">
                <a:solidFill>
                  <a:srgbClr val="000000"/>
                </a:solidFill>
                <a:latin typeface="Symbol"/>
              </a:rPr>
              <a:t>*</a:t>
            </a:r>
            <a:r>
              <a:rPr lang="en-US" altLang="zh-CN" sz="4000" dirty="0">
                <a:solidFill>
                  <a:srgbClr val="000000"/>
                </a:solidFill>
                <a:latin typeface="Symbol"/>
              </a:rPr>
              <a:t> </a:t>
            </a:r>
            <a:r>
              <a:rPr lang="en-US" altLang="zh-CN" sz="4000" i="1" dirty="0">
                <a:solidFill>
                  <a:srgbClr val="000000"/>
                </a:solidFill>
                <a:latin typeface="微软雅黑"/>
              </a:rPr>
              <a:t>B </a:t>
            </a:r>
            <a:r>
              <a:rPr lang="en-US" altLang="zh-CN" sz="4000" dirty="0">
                <a:solidFill>
                  <a:srgbClr val="000000"/>
                </a:solidFill>
                <a:latin typeface="Symbol"/>
              </a:rPr>
              <a:t>+ </a:t>
            </a:r>
            <a:r>
              <a:rPr lang="en-US" altLang="zh-CN" sz="4000" i="1" dirty="0">
                <a:solidFill>
                  <a:srgbClr val="000000"/>
                </a:solidFill>
                <a:latin typeface="微软雅黑"/>
              </a:rPr>
              <a:t>c 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，其中  </a:t>
            </a:r>
            <a:r>
              <a:rPr lang="en-US" altLang="zh-CN" sz="3867" i="1" dirty="0" err="1">
                <a:solidFill>
                  <a:srgbClr val="000000"/>
                </a:solidFill>
                <a:latin typeface="微软雅黑"/>
              </a:rPr>
              <a:t>D</a:t>
            </a:r>
            <a:r>
              <a:rPr lang="en-US" altLang="zh-CN" sz="2235" i="1" dirty="0" err="1">
                <a:solidFill>
                  <a:srgbClr val="000000"/>
                </a:solidFill>
                <a:latin typeface="微软雅黑"/>
              </a:rPr>
              <a:t>ij</a:t>
            </a:r>
            <a:r>
              <a:rPr lang="en-US" altLang="zh-CN" sz="2235" i="1" dirty="0">
                <a:solidFill>
                  <a:srgbClr val="000000"/>
                </a:solidFill>
                <a:latin typeface="微软雅黑"/>
              </a:rPr>
              <a:t> </a:t>
            </a:r>
            <a:r>
              <a:rPr lang="en-US" altLang="zh-CN" sz="3867" dirty="0">
                <a:solidFill>
                  <a:srgbClr val="000000"/>
                </a:solidFill>
                <a:latin typeface="Symbol"/>
              </a:rPr>
              <a:t>= </a:t>
            </a:r>
            <a:r>
              <a:rPr lang="en-US" altLang="zh-CN" sz="3867" i="1" dirty="0">
                <a:solidFill>
                  <a:srgbClr val="000000"/>
                </a:solidFill>
                <a:latin typeface="微软雅黑"/>
              </a:rPr>
              <a:t>a </a:t>
            </a:r>
            <a:r>
              <a:rPr lang="zh-CN" altLang="en-US" sz="3867" dirty="0">
                <a:solidFill>
                  <a:srgbClr val="000000"/>
                </a:solidFill>
                <a:latin typeface="Symbol"/>
              </a:rPr>
              <a:t>*</a:t>
            </a:r>
            <a:r>
              <a:rPr lang="en-US" altLang="zh-CN" sz="3867" i="1" dirty="0" err="1">
                <a:solidFill>
                  <a:srgbClr val="000000"/>
                </a:solidFill>
                <a:latin typeface="微软雅黑"/>
              </a:rPr>
              <a:t>B</a:t>
            </a:r>
            <a:r>
              <a:rPr lang="en-US" altLang="zh-CN" sz="2235" i="1" dirty="0" err="1">
                <a:solidFill>
                  <a:srgbClr val="000000"/>
                </a:solidFill>
                <a:latin typeface="微软雅黑"/>
              </a:rPr>
              <a:t>ij</a:t>
            </a:r>
            <a:r>
              <a:rPr lang="en-US" altLang="zh-CN" sz="2235" i="1" dirty="0">
                <a:solidFill>
                  <a:srgbClr val="000000"/>
                </a:solidFill>
                <a:latin typeface="微软雅黑"/>
              </a:rPr>
              <a:t> </a:t>
            </a:r>
            <a:r>
              <a:rPr lang="en-US" altLang="zh-CN" sz="3867" dirty="0">
                <a:solidFill>
                  <a:srgbClr val="000000"/>
                </a:solidFill>
                <a:latin typeface="Symbol"/>
              </a:rPr>
              <a:t>+ </a:t>
            </a:r>
            <a:r>
              <a:rPr lang="en-US" altLang="zh-CN" sz="3867" i="1" dirty="0">
                <a:solidFill>
                  <a:srgbClr val="000000"/>
                </a:solidFill>
                <a:latin typeface="微软雅黑"/>
              </a:rPr>
              <a:t>c</a:t>
            </a:r>
            <a:endParaRPr lang="zh-CN" altLang="en-US" sz="3867" i="1" dirty="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1391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85" y="44569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300" y="4279393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00" y="5797551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3300" y="6890767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265" y="810134"/>
            <a:ext cx="282128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标量、向量、矩阵和张量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0" y="1808490"/>
            <a:ext cx="2051844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广播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7800" y="4189985"/>
            <a:ext cx="11079956" cy="9361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深度学习中，允许矩阵和向量相加，产⽣生另外一个矩</a:t>
            </a:r>
          </a:p>
          <a:p>
            <a:pPr>
              <a:lnSpc>
                <a:spcPts val="37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阵：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2314" y="5485835"/>
            <a:ext cx="6929782" cy="7164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86"/>
              </a:lnSpc>
            </a:pPr>
            <a:r>
              <a:rPr lang="en-US" altLang="zh-CN" sz="4062" i="1" dirty="0">
                <a:solidFill>
                  <a:srgbClr val="000000"/>
                </a:solidFill>
                <a:latin typeface="微软雅黑"/>
              </a:rPr>
              <a:t>C </a:t>
            </a:r>
            <a:r>
              <a:rPr lang="en-US" altLang="zh-CN" sz="4062" dirty="0">
                <a:solidFill>
                  <a:srgbClr val="000000"/>
                </a:solidFill>
                <a:latin typeface="Symbol"/>
              </a:rPr>
              <a:t>= </a:t>
            </a:r>
            <a:r>
              <a:rPr lang="en-US" altLang="zh-CN" sz="4062" i="1" dirty="0">
                <a:solidFill>
                  <a:srgbClr val="000000"/>
                </a:solidFill>
                <a:latin typeface="微软雅黑"/>
              </a:rPr>
              <a:t>A </a:t>
            </a:r>
            <a:r>
              <a:rPr lang="en-US" altLang="zh-CN" sz="4062" dirty="0">
                <a:solidFill>
                  <a:srgbClr val="000000"/>
                </a:solidFill>
                <a:latin typeface="Symbol"/>
              </a:rPr>
              <a:t>+ </a:t>
            </a:r>
            <a:r>
              <a:rPr lang="en-US" altLang="zh-CN" sz="4062" i="1" dirty="0">
                <a:solidFill>
                  <a:srgbClr val="000000"/>
                </a:solidFill>
                <a:latin typeface="微软雅黑"/>
              </a:rPr>
              <a:t>b  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，其中 </a:t>
            </a:r>
            <a:r>
              <a:rPr lang="en-US" altLang="zh-CN" sz="4333" i="1" dirty="0" err="1">
                <a:solidFill>
                  <a:srgbClr val="000000"/>
                </a:solidFill>
                <a:latin typeface="微软雅黑"/>
              </a:rPr>
              <a:t>C</a:t>
            </a:r>
            <a:r>
              <a:rPr lang="en-US" altLang="zh-CN" sz="2505" i="1" dirty="0" err="1">
                <a:solidFill>
                  <a:srgbClr val="000000"/>
                </a:solidFill>
                <a:latin typeface="微软雅黑"/>
              </a:rPr>
              <a:t>ij</a:t>
            </a:r>
            <a:r>
              <a:rPr lang="en-US" altLang="zh-CN" sz="2505" i="1" dirty="0">
                <a:solidFill>
                  <a:srgbClr val="000000"/>
                </a:solidFill>
                <a:latin typeface="微软雅黑"/>
              </a:rPr>
              <a:t>  </a:t>
            </a:r>
            <a:r>
              <a:rPr lang="en-US" altLang="zh-CN" sz="4333" dirty="0">
                <a:solidFill>
                  <a:srgbClr val="000000"/>
                </a:solidFill>
                <a:latin typeface="Symbol"/>
              </a:rPr>
              <a:t>= </a:t>
            </a:r>
            <a:r>
              <a:rPr lang="en-US" altLang="zh-CN" sz="4333" i="1" dirty="0" err="1">
                <a:solidFill>
                  <a:srgbClr val="000000"/>
                </a:solidFill>
                <a:latin typeface="微软雅黑"/>
              </a:rPr>
              <a:t>A</a:t>
            </a:r>
            <a:r>
              <a:rPr lang="en-US" altLang="zh-CN" sz="2505" i="1" dirty="0" err="1">
                <a:solidFill>
                  <a:srgbClr val="000000"/>
                </a:solidFill>
                <a:latin typeface="微软雅黑"/>
              </a:rPr>
              <a:t>ij</a:t>
            </a:r>
            <a:r>
              <a:rPr lang="en-US" altLang="zh-CN" sz="2505" i="1" dirty="0">
                <a:solidFill>
                  <a:srgbClr val="000000"/>
                </a:solidFill>
                <a:latin typeface="微软雅黑"/>
              </a:rPr>
              <a:t> </a:t>
            </a:r>
            <a:r>
              <a:rPr lang="en-US" altLang="zh-CN" sz="4333" dirty="0">
                <a:solidFill>
                  <a:srgbClr val="000000"/>
                </a:solidFill>
                <a:latin typeface="Symbol"/>
              </a:rPr>
              <a:t>+ </a:t>
            </a:r>
            <a:r>
              <a:rPr lang="en-US" altLang="zh-CN" sz="4333" i="1" dirty="0" err="1">
                <a:solidFill>
                  <a:srgbClr val="000000"/>
                </a:solidFill>
                <a:latin typeface="微软雅黑"/>
              </a:rPr>
              <a:t>b</a:t>
            </a:r>
            <a:r>
              <a:rPr lang="en-US" altLang="zh-CN" sz="2505" i="1" dirty="0" err="1">
                <a:solidFill>
                  <a:srgbClr val="000000"/>
                </a:solidFill>
                <a:latin typeface="微软雅黑"/>
              </a:rPr>
              <a:t>j</a:t>
            </a:r>
            <a:endParaRPr lang="zh-CN" altLang="en-US" sz="2505" i="1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6805169"/>
            <a:ext cx="2769989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称为“广播”</a:t>
            </a:r>
          </a:p>
        </p:txBody>
      </p:sp>
    </p:spTree>
    <p:extLst>
      <p:ext uri="{BB962C8B-B14F-4D97-AF65-F5344CB8AC3E}">
        <p14:creationId xmlns:p14="http://schemas.microsoft.com/office/powerpoint/2010/main" val="152295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265" y="810134"/>
            <a:ext cx="179536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矩阵和向量相乘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矩阵相乘</a:t>
            </a:r>
          </a:p>
        </p:txBody>
      </p:sp>
    </p:spTree>
    <p:extLst>
      <p:ext uri="{BB962C8B-B14F-4D97-AF65-F5344CB8AC3E}">
        <p14:creationId xmlns:p14="http://schemas.microsoft.com/office/powerpoint/2010/main" val="3294480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300" y="4656074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309" y="44569"/>
            <a:ext cx="9216049" cy="5052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机器学习基础</a:t>
            </a:r>
          </a:p>
          <a:p>
            <a:pPr marL="0" marR="0" lvl="0" indent="0" defTabSz="914400" eaLnBrk="1" fontAlgn="auto" latinLnBrk="0" hangingPunct="1">
              <a:lnSpc>
                <a:spcPts val="2991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500" dirty="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线性代数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37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		矩阵和向量相乘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8701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				</a:t>
            </a:r>
            <a:r>
              <a:rPr lang="en-US" altLang="zh-CN" sz="8000" dirty="0">
                <a:solidFill>
                  <a:srgbClr val="000000"/>
                </a:solidFill>
                <a:latin typeface="Times New Roman"/>
              </a:rPr>
              <a:t>Hadamard</a:t>
            </a:r>
            <a:r>
              <a:rPr lang="zh-CN" altLang="en-US" sz="8000" dirty="0">
                <a:solidFill>
                  <a:srgbClr val="000000"/>
                </a:solidFill>
                <a:latin typeface="Times New Roman"/>
              </a:rPr>
              <a:t>乘积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endParaRPr lang="zh-CN" altLang="en-US" sz="8000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4734"/>
              </a:lnSpc>
              <a:buClrTx/>
              <a:buSzTx/>
              <a:buNone/>
              <a:tabLst>
                <a:tab pos="215900" algn="l"/>
                <a:tab pos="977900" algn="l"/>
                <a:tab pos="1168400" algn="l"/>
                <a:tab pos="2781300" algn="l"/>
              </a:tabLst>
              <a:defRPr/>
            </a:pPr>
            <a:r>
              <a:rPr lang="zh-CN" altLang="en-US" sz="8000" dirty="0">
                <a:solidFill>
                  <a:srgbClr val="000000"/>
                </a:solidFill>
                <a:latin typeface="Times New Roman"/>
              </a:rPr>
              <a:t>			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元素对应乘积：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A⊙B</a:t>
            </a:r>
            <a:endParaRPr lang="zh-CN" altLang="en-US" sz="3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3300" y="5659374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5569965"/>
            <a:ext cx="1384995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例如：</a:t>
            </a:r>
          </a:p>
        </p:txBody>
      </p:sp>
    </p:spTree>
    <p:extLst>
      <p:ext uri="{BB962C8B-B14F-4D97-AF65-F5344CB8AC3E}">
        <p14:creationId xmlns:p14="http://schemas.microsoft.com/office/powerpoint/2010/main" val="72101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300" y="4124172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00" y="5127472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39563" y="5891510"/>
            <a:ext cx="229230" cy="3975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22"/>
              </a:lnSpc>
            </a:pPr>
            <a:r>
              <a:rPr lang="en-US" altLang="zh-CN" sz="3122" i="1">
                <a:solidFill>
                  <a:srgbClr val="000000"/>
                </a:solidFill>
                <a:latin typeface="微软雅黑"/>
              </a:rPr>
              <a:t>T</a:t>
            </a:r>
            <a:endParaRPr lang="zh-CN" altLang="en-US" sz="3122" i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3300" y="6130772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9786" y="5891510"/>
            <a:ext cx="229230" cy="3975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22"/>
              </a:lnSpc>
            </a:pPr>
            <a:r>
              <a:rPr lang="en-US" altLang="zh-CN" sz="3122" i="1">
                <a:solidFill>
                  <a:srgbClr val="000000"/>
                </a:solidFill>
                <a:latin typeface="微软雅黑"/>
              </a:rPr>
              <a:t>T</a:t>
            </a:r>
            <a:endParaRPr lang="zh-CN" altLang="en-US" sz="3122" i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309" y="44569"/>
            <a:ext cx="9874498" cy="28084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  <a:p>
            <a:pPr marL="0" marR="0" lvl="0" indent="0" defTabSz="914400" eaLnBrk="1" fontAlgn="auto" latinLnBrk="0" hangingPunct="1">
              <a:lnSpc>
                <a:spcPts val="2991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37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	矩阵和向量相乘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8861"/>
              </a:lnSpc>
              <a:buClrTx/>
              <a:buSzTx/>
              <a:buNone/>
              <a:tabLst>
                <a:tab pos="215900" algn="l"/>
                <a:tab pos="977900" algn="l"/>
                <a:tab pos="266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		</a:t>
            </a: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矩阵乘积的性质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7800" y="4034762"/>
            <a:ext cx="2769989" cy="14747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服从分配律：</a:t>
            </a:r>
          </a:p>
          <a:p>
            <a:pPr>
              <a:lnSpc>
                <a:spcPts val="1000"/>
              </a:lnSpc>
            </a:pPr>
            <a:endParaRPr lang="zh-CN" altLang="en-US" sz="360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60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60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360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900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服从结合律：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3076" y="4041567"/>
            <a:ext cx="3318216" cy="16158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3600">
                <a:solidFill>
                  <a:srgbClr val="000000"/>
                </a:solidFill>
                <a:latin typeface="Times New Roman"/>
              </a:rPr>
              <a:t>A(B+C)=AB+AC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360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360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360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360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360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4043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3600">
                <a:solidFill>
                  <a:srgbClr val="000000"/>
                </a:solidFill>
                <a:latin typeface="Times New Roman"/>
              </a:rPr>
              <a:t>	A(BC)=(AB)C</a:t>
            </a:r>
            <a:endParaRPr lang="zh-CN" altLang="en-US" sz="36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5981700"/>
            <a:ext cx="4642296" cy="692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4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不总是服从交换律： </a:t>
            </a:r>
            <a:r>
              <a:rPr lang="en-US" altLang="zh-CN" sz="5400" i="1" dirty="0">
                <a:solidFill>
                  <a:srgbClr val="000000"/>
                </a:solidFill>
                <a:latin typeface="微软雅黑"/>
              </a:rPr>
              <a:t>x</a:t>
            </a:r>
            <a:endParaRPr lang="zh-CN" altLang="en-US" sz="5400" i="1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01247" y="5803392"/>
            <a:ext cx="2072683" cy="8489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036"/>
              </a:lnSpc>
            </a:pPr>
            <a:r>
              <a:rPr lang="en-US" altLang="zh-CN" sz="5400" i="1" dirty="0">
                <a:solidFill>
                  <a:srgbClr val="000000"/>
                </a:solidFill>
                <a:latin typeface="微软雅黑"/>
              </a:rPr>
              <a:t>y </a:t>
            </a:r>
            <a:r>
              <a:rPr lang="en-US" altLang="zh-CN" sz="5400" dirty="0">
                <a:solidFill>
                  <a:srgbClr val="000000"/>
                </a:solidFill>
                <a:latin typeface="Symbol"/>
              </a:rPr>
              <a:t>= </a:t>
            </a:r>
            <a:r>
              <a:rPr lang="en-US" altLang="zh-CN" sz="5400" i="1" dirty="0">
                <a:solidFill>
                  <a:srgbClr val="000000"/>
                </a:solidFill>
                <a:latin typeface="微软雅黑"/>
              </a:rPr>
              <a:t>y x</a:t>
            </a:r>
            <a:endParaRPr lang="zh-CN" altLang="en-US" sz="5400" i="1" dirty="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635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300" y="3650549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21535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单位矩阵和逆矩阵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单元矩阵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7800" y="3564951"/>
            <a:ext cx="11313995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单位矩阵：所有沿主对⾓角线的元素都是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，而所有其</a:t>
            </a:r>
          </a:p>
          <a:p>
            <a:pPr>
              <a:lnSpc>
                <a:spcPts val="4408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他位置的元素都是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0408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221535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单位矩阵和逆矩阵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矩阵求逆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309" y="3361605"/>
            <a:ext cx="11879855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矩阵 </a:t>
            </a:r>
            <a:r>
              <a:rPr lang="en-US" altLang="zh-CN" sz="5100" i="1" dirty="0">
                <a:solidFill>
                  <a:srgbClr val="000000"/>
                </a:solidFill>
                <a:latin typeface="微软雅黑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的矩阵逆记作 </a:t>
            </a:r>
            <a:r>
              <a:rPr lang="en-US" altLang="zh-CN" sz="4080" i="1" dirty="0">
                <a:solidFill>
                  <a:srgbClr val="000000"/>
                </a:solidFill>
                <a:latin typeface="微软雅黑"/>
              </a:rPr>
              <a:t>A</a:t>
            </a:r>
            <a:r>
              <a:rPr lang="en-US" altLang="zh-CN" sz="4080" baseline="30000" dirty="0">
                <a:solidFill>
                  <a:srgbClr val="000000"/>
                </a:solidFill>
                <a:latin typeface="微软雅黑"/>
              </a:rPr>
              <a:t>-1</a:t>
            </a:r>
            <a:r>
              <a:rPr lang="en-US" altLang="zh-CN" sz="4080" i="1" dirty="0">
                <a:solidFill>
                  <a:srgbClr val="000000"/>
                </a:solidFill>
                <a:latin typeface="微软雅黑"/>
              </a:rPr>
              <a:t> 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，其定义的矩阵满⾜足如下条件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:</a:t>
            </a:r>
            <a:endParaRPr lang="zh-CN" altLang="en-US" sz="36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6833" y="4175197"/>
            <a:ext cx="3327834" cy="9643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240"/>
              </a:lnSpc>
            </a:pPr>
            <a:r>
              <a:rPr lang="en-US" altLang="zh-CN" sz="5867" i="1" dirty="0">
                <a:solidFill>
                  <a:srgbClr val="000000"/>
                </a:solidFill>
                <a:latin typeface="微软雅黑"/>
              </a:rPr>
              <a:t>AA</a:t>
            </a:r>
            <a:r>
              <a:rPr lang="en-US" altLang="zh-CN" sz="5867" baseline="30000" dirty="0">
                <a:solidFill>
                  <a:srgbClr val="000000"/>
                </a:solidFill>
                <a:latin typeface="微软雅黑"/>
              </a:rPr>
              <a:t>-1</a:t>
            </a:r>
            <a:r>
              <a:rPr lang="en-US" altLang="zh-CN" sz="5867" i="1" dirty="0">
                <a:solidFill>
                  <a:srgbClr val="000000"/>
                </a:solidFill>
                <a:latin typeface="微软雅黑"/>
              </a:rPr>
              <a:t>   </a:t>
            </a:r>
            <a:r>
              <a:rPr lang="en-US" altLang="zh-CN" sz="5867" dirty="0">
                <a:solidFill>
                  <a:srgbClr val="000000"/>
                </a:solidFill>
                <a:latin typeface="Symbol"/>
              </a:rPr>
              <a:t>= </a:t>
            </a:r>
            <a:r>
              <a:rPr lang="en-US" altLang="zh-CN" sz="5867" i="1" dirty="0">
                <a:solidFill>
                  <a:srgbClr val="000000"/>
                </a:solidFill>
                <a:latin typeface="微软雅黑"/>
              </a:rPr>
              <a:t>I</a:t>
            </a:r>
            <a:r>
              <a:rPr lang="en-US" altLang="zh-CN" sz="3392" i="1" dirty="0">
                <a:solidFill>
                  <a:srgbClr val="000000"/>
                </a:solidFill>
                <a:latin typeface="微软雅黑"/>
              </a:rPr>
              <a:t>n</a:t>
            </a:r>
            <a:endParaRPr lang="zh-CN" altLang="en-US" sz="3392" i="1" dirty="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12141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272831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 dirty="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线性相关和生成子空间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34105" y="1736301"/>
            <a:ext cx="8207375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矩阵逆与方程的解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309" y="2864943"/>
            <a:ext cx="11966838" cy="7194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1.A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可逆，则方程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Ax=b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，有唯一解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2.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如果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不可逆，则方程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Ax =b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可能有解，也可能无解，如果有两个不同解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y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则一定有无穷多个解：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               z=ax +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（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1-a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）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y</a:t>
            </a:r>
          </a:p>
          <a:p>
            <a:pPr>
              <a:lnSpc>
                <a:spcPts val="51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Z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也是方程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Ax =b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的解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3. 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将Ａ列向量形式，则Ａｘ可以是Ａ的列向量的线性组合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zh-CN" altLang="en-US" sz="36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2B9908-FD87-41AE-B614-8E8E8A19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95" y="7997287"/>
            <a:ext cx="3705725" cy="142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0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272831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 dirty="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线性相关和生成子空间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34105" y="1736301"/>
            <a:ext cx="8207375" cy="102592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生存子空间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309" y="2864943"/>
            <a:ext cx="11966838" cy="844866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定义：设有ｎ个向量，ｎ个向量的所有的线性组合：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构成的空间，称为这些向量的生成子空间。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方程Ａｘ＝ｂ是否有解看ｂ是否在Ａ列向量生成子空间中（列空间）。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如果任意的ｂ向量都有解，则Ａ的列空间是整个Ｒ</a:t>
            </a:r>
            <a:r>
              <a:rPr lang="zh-CN" altLang="en-US" sz="3600" baseline="30000" dirty="0">
                <a:solidFill>
                  <a:srgbClr val="000000"/>
                </a:solidFill>
                <a:latin typeface="微软雅黑"/>
              </a:rPr>
              <a:t>ｍ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空间。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zh-CN" altLang="en-US" sz="36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32F70D-C842-485B-8B54-CFEC92C49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391" y="3649401"/>
            <a:ext cx="2077871" cy="13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3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944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709" y="799973"/>
            <a:ext cx="67646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范数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1808490"/>
            <a:ext cx="2051844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范数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0299" y="3095247"/>
            <a:ext cx="12120196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范数是将向量映射到非负值的函数。 直观上来说，向量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的范数表示向量ｘ的长度，即ｘ到原点的距离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0299" y="360614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41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衡量从原点到点</a:t>
            </a:r>
            <a:r>
              <a:rPr lang="en-US" altLang="zh-CN" sz="360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的距离。 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0299" y="4166108"/>
            <a:ext cx="9694962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更严格地说，范数是满⾜下列性质的任意函数：</a:t>
            </a:r>
          </a:p>
        </p:txBody>
      </p:sp>
    </p:spTree>
    <p:extLst>
      <p:ext uri="{BB962C8B-B14F-4D97-AF65-F5344CB8AC3E}">
        <p14:creationId xmlns:p14="http://schemas.microsoft.com/office/powerpoint/2010/main" val="86600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300" y="2590293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300" y="3638551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00" y="4686809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3300" y="5735067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3300" y="6828282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309" y="44569"/>
            <a:ext cx="205184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机器学习数学基础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参考资料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7800" y="2500885"/>
            <a:ext cx="4154984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机器学习参考资料：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7800" y="3552954"/>
            <a:ext cx="9669314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24"/>
              </a:lnSpc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Andrew Ng 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的新书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《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机器学习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》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（未完整出版）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662744"/>
            <a:ext cx="7729295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 err="1">
                <a:solidFill>
                  <a:srgbClr val="000000"/>
                </a:solidFill>
                <a:latin typeface="Times New Roman"/>
              </a:rPr>
              <a:t>coursera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</a:rPr>
              <a:t>上的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《Machine Learning》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</a:rPr>
              <a:t>课程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7800" y="5734062"/>
            <a:ext cx="9861674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Bishop 《Machine Learning and Pattern Recognition</a:t>
            </a:r>
            <a:endParaRPr lang="zh-CN" altLang="en-US" sz="3600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5687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709" y="799973"/>
            <a:ext cx="67646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范数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1263" y="1880679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范数公式</a:t>
            </a:r>
          </a:p>
        </p:txBody>
      </p:sp>
    </p:spTree>
    <p:extLst>
      <p:ext uri="{BB962C8B-B14F-4D97-AF65-F5344CB8AC3E}">
        <p14:creationId xmlns:p14="http://schemas.microsoft.com/office/powerpoint/2010/main" val="207331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384721" cy="2356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Times New Roman"/>
              </a:rPr>
              <a:t>范数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4105" y="1736301"/>
            <a:ext cx="8207375" cy="102592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Ｌ２范数公式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309" y="4776397"/>
            <a:ext cx="11966838" cy="523220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１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.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Ｌ</a:t>
            </a:r>
            <a:r>
              <a:rPr lang="zh-CN" altLang="en-US" sz="3600" baseline="30000" dirty="0">
                <a:solidFill>
                  <a:srgbClr val="000000"/>
                </a:solidFill>
                <a:latin typeface="微软雅黑"/>
              </a:rPr>
              <a:t>２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，ｐ＝２，欧几里得范数，欧式空间距离。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机器学习应用：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 lvl="1"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使用Ｌ２的平方，方便导数计算；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 lvl="1"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对接近０点的数据变化缓慢。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 lvl="1"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如果需要区分０点附近的数据，使用Ｌ１范数。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zh-CN" altLang="en-US" sz="36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0986B2-7063-4543-8EF9-6DF5073E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88" y="2762223"/>
            <a:ext cx="4274112" cy="19476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94D1CA-5131-446B-B8B2-2EF314AE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123" y="8450679"/>
            <a:ext cx="3246856" cy="12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42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384721" cy="2356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Times New Roman"/>
              </a:rPr>
              <a:t>范数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4105" y="1736301"/>
            <a:ext cx="8207375" cy="102592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Ｌ１范数公式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309" y="4776397"/>
            <a:ext cx="11966838" cy="457817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如果ｘ在某个方向增加ａ，则Ｌ１范数也增加ａ，所以能区分０附近的元素；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用Ｌ１代替Ｌ０范数（ｘ中非０元素大小），所以采用Ｌ１范数约束参数，则得到参数ｘ的</a:t>
            </a:r>
            <a:r>
              <a:rPr lang="zh-CN" altLang="en-US" sz="3600" dirty="0">
                <a:solidFill>
                  <a:srgbClr val="FF0000"/>
                </a:solidFill>
                <a:latin typeface="微软雅黑"/>
              </a:rPr>
              <a:t>稀疏表示。</a:t>
            </a:r>
            <a:endParaRPr lang="en-US" altLang="zh-CN" sz="3600" dirty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endParaRPr lang="zh-CN" altLang="en-US" sz="36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94D1CA-5131-446B-B8B2-2EF314AE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281" y="3160604"/>
            <a:ext cx="3631866" cy="13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3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384721" cy="2356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Times New Roman"/>
              </a:rPr>
              <a:t>范数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4105" y="1736301"/>
            <a:ext cx="8207375" cy="102592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矩阵的Ｆ范数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930" y="5957733"/>
            <a:ext cx="11966838" cy="60035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把矩阵看作是向量，向量的Ｌ２范数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2AB139-DFF7-4A22-AEEB-AEF18171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21" y="3236762"/>
            <a:ext cx="4259179" cy="186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72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709" y="799973"/>
            <a:ext cx="272831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特殊类型的矩阵和向量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3500" y="3025141"/>
            <a:ext cx="4616648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>
                <a:solidFill>
                  <a:srgbClr val="000000"/>
                </a:solidFill>
                <a:latin typeface="微软雅黑"/>
              </a:rPr>
              <a:t>特别的矩阵和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7500" y="3812541"/>
            <a:ext cx="1538883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>
                <a:solidFill>
                  <a:srgbClr val="000000"/>
                </a:solidFill>
                <a:latin typeface="微软雅黑"/>
              </a:rPr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202459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209" y="424388"/>
            <a:ext cx="1638269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  <a:p>
            <a:pPr marL="0" marR="0" lvl="0" indent="0" defTabSz="914400" eaLnBrk="1" fontAlgn="auto" latinLnBrk="0" hangingPunct="1">
              <a:lnSpc>
                <a:spcPts val="2957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特征分解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特征分解</a:t>
            </a:r>
          </a:p>
        </p:txBody>
      </p:sp>
    </p:spTree>
    <p:extLst>
      <p:ext uri="{BB962C8B-B14F-4D97-AF65-F5344CB8AC3E}">
        <p14:creationId xmlns:p14="http://schemas.microsoft.com/office/powerpoint/2010/main" val="358369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209" y="424388"/>
            <a:ext cx="1638269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  <a:p>
            <a:pPr marL="0" marR="0" lvl="0" indent="0" defTabSz="914400" eaLnBrk="1" fontAlgn="auto" latinLnBrk="0" hangingPunct="1">
              <a:lnSpc>
                <a:spcPts val="2957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特征分解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0400" y="1808490"/>
            <a:ext cx="9233297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特征分解的⼏何效果</a:t>
            </a:r>
          </a:p>
        </p:txBody>
      </p:sp>
    </p:spTree>
    <p:extLst>
      <p:ext uri="{BB962C8B-B14F-4D97-AF65-F5344CB8AC3E}">
        <p14:creationId xmlns:p14="http://schemas.microsoft.com/office/powerpoint/2010/main" val="46717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76944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500" dirty="0">
                <a:solidFill>
                  <a:srgbClr val="FFFFFF"/>
                </a:solidFill>
                <a:latin typeface="Times New Roman"/>
              </a:rPr>
              <a:t>特征向量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1709" y="1736301"/>
            <a:ext cx="10099771" cy="102592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实对称矩阵特征分解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309" y="3576199"/>
            <a:ext cx="11966838" cy="196207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可以用于优化二次方程：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　　　　　　　ｆ（ｘ）＝ｘＡｘ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51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ｆ的最大值为Ａ的最大特征值，最小值为Ａ的最小特征值</a:t>
            </a:r>
            <a:endParaRPr lang="en-US" altLang="zh-CN" sz="3600" dirty="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584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709" y="799973"/>
            <a:ext cx="144590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奇异值分解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2400" y="1808490"/>
            <a:ext cx="5129609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奇异值分解</a:t>
            </a:r>
          </a:p>
        </p:txBody>
      </p:sp>
    </p:spTree>
    <p:extLst>
      <p:ext uri="{BB962C8B-B14F-4D97-AF65-F5344CB8AC3E}">
        <p14:creationId xmlns:p14="http://schemas.microsoft.com/office/powerpoint/2010/main" val="1827272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1709" y="799973"/>
            <a:ext cx="93294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迹运算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矩阵的迹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8590" y="5798247"/>
            <a:ext cx="9800760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28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使⽤迹运算可以快速地求出矩阵地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/>
              </a:rPr>
              <a:t>Frobenius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范数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(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即矩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8590" y="6403868"/>
            <a:ext cx="9834423" cy="4103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阵元素绝对值的平⽅和 再开平方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,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相当于对每一⾏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列取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8590" y="6934712"/>
            <a:ext cx="1692771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728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二范数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):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</a:rPr>
              <a:t> </a:t>
            </a:r>
            <a:endParaRPr lang="zh-CN" altLang="en-US" sz="3200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52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1" y="44569"/>
            <a:ext cx="13004800" cy="9881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205184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机器学习数学基础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发展概述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7833" y="1979307"/>
            <a:ext cx="10213565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500"/>
              </a:lnSpc>
            </a:pPr>
            <a:r>
              <a:rPr lang="zh-CN" altLang="en-US" sz="5500" dirty="0">
                <a:solidFill>
                  <a:srgbClr val="000000"/>
                </a:solidFill>
                <a:latin typeface="微软雅黑"/>
              </a:rPr>
              <a:t>人工智能</a:t>
            </a:r>
            <a:r>
              <a:rPr lang="en-US" altLang="zh-CN" sz="5500" dirty="0">
                <a:solidFill>
                  <a:srgbClr val="000000"/>
                </a:solidFill>
                <a:latin typeface="微软雅黑"/>
              </a:rPr>
              <a:t>VS</a:t>
            </a:r>
            <a:r>
              <a:rPr lang="zh-CN" altLang="en-US" sz="5500" dirty="0">
                <a:solidFill>
                  <a:srgbClr val="000000"/>
                </a:solidFill>
                <a:latin typeface="微软雅黑"/>
              </a:rPr>
              <a:t>机器学习</a:t>
            </a:r>
            <a:r>
              <a:rPr lang="en-US" altLang="zh-CN" sz="5500" dirty="0">
                <a:solidFill>
                  <a:srgbClr val="000000"/>
                </a:solidFill>
                <a:latin typeface="微软雅黑"/>
              </a:rPr>
              <a:t>VS</a:t>
            </a:r>
            <a:r>
              <a:rPr lang="zh-CN" altLang="en-US" sz="5500" dirty="0">
                <a:solidFill>
                  <a:srgbClr val="000000"/>
                </a:solidFill>
                <a:latin typeface="微软雅黑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1836632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300" y="3438983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300" y="5092018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300" y="7214949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1709" y="799973"/>
            <a:ext cx="93294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 dirty="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行列式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78400" y="1808490"/>
            <a:ext cx="3077766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行列式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7800" y="3353389"/>
            <a:ext cx="10457991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行列式，记作</a:t>
            </a:r>
            <a:r>
              <a:rPr lang="en-US" altLang="zh-CN" sz="3600" dirty="0" err="1">
                <a:solidFill>
                  <a:srgbClr val="000000"/>
                </a:solidFill>
                <a:latin typeface="微软雅黑"/>
              </a:rPr>
              <a:t>det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(A)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，是一个将方阵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映射到实数的</a:t>
            </a:r>
          </a:p>
          <a:p>
            <a:pPr>
              <a:lnSpc>
                <a:spcPts val="4408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函数。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7800" y="5006420"/>
            <a:ext cx="11079956" cy="15004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行列式等于矩阵特征值的乘积。 行列式的绝对值可</a:t>
            </a:r>
          </a:p>
          <a:p>
            <a:pPr>
              <a:lnSpc>
                <a:spcPts val="4024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以⽤用来衡量矩阵参与矩阵乘法后空间扩⼤或者缩⼩了</a:t>
            </a:r>
          </a:p>
          <a:p>
            <a:pPr>
              <a:lnSpc>
                <a:spcPts val="4084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多少。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7800" y="7129351"/>
            <a:ext cx="11025454" cy="15388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如果行列式是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，那么空间⾄至少沿着某一维完全收缩</a:t>
            </a:r>
          </a:p>
          <a:p>
            <a:pPr>
              <a:lnSpc>
                <a:spcPts val="4408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了，使其失去了所有的体积。 如果行列式是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1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，那么</a:t>
            </a:r>
          </a:p>
          <a:p>
            <a:pPr>
              <a:lnSpc>
                <a:spcPts val="4024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这个转换保持空间体积不变</a:t>
            </a:r>
          </a:p>
        </p:txBody>
      </p:sp>
    </p:spTree>
    <p:extLst>
      <p:ext uri="{BB962C8B-B14F-4D97-AF65-F5344CB8AC3E}">
        <p14:creationId xmlns:p14="http://schemas.microsoft.com/office/powerpoint/2010/main" val="870106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2400" y="4363721"/>
            <a:ext cx="5129609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概率信息论</a:t>
            </a:r>
          </a:p>
        </p:txBody>
      </p:sp>
    </p:spTree>
    <p:extLst>
      <p:ext uri="{BB962C8B-B14F-4D97-AF65-F5344CB8AC3E}">
        <p14:creationId xmlns:p14="http://schemas.microsoft.com/office/powerpoint/2010/main" val="2900132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4363721"/>
            <a:ext cx="8207375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为什么要用概率？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2599" y="7255356"/>
            <a:ext cx="615553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/>
              </a:rPr>
              <a:t>概率论使我们能够提出不确定的声明以及在不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6999" y="7572856"/>
            <a:ext cx="4616648" cy="3231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/>
              </a:rPr>
              <a:t>确定性存在的情况下进⾏行推理。</a:t>
            </a:r>
          </a:p>
        </p:txBody>
      </p:sp>
    </p:spTree>
    <p:extLst>
      <p:ext uri="{BB962C8B-B14F-4D97-AF65-F5344CB8AC3E}">
        <p14:creationId xmlns:p14="http://schemas.microsoft.com/office/powerpoint/2010/main" val="1434185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413849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  <a:p>
            <a:pPr marL="0" marR="0" lvl="0" indent="0" defTabSz="914400" eaLnBrk="1" fontAlgn="auto" latinLnBrk="0" hangingPunct="1">
              <a:lnSpc>
                <a:spcPts val="2957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概率分布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0" y="1700968"/>
            <a:ext cx="11079956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200"/>
              </a:lnSpc>
            </a:pPr>
            <a:r>
              <a:rPr lang="zh-CN" altLang="en-US" sz="7200">
                <a:solidFill>
                  <a:srgbClr val="000000"/>
                </a:solidFill>
                <a:latin typeface="微软雅黑"/>
              </a:rPr>
              <a:t>离散型变量和概率质量函数</a:t>
            </a:r>
          </a:p>
        </p:txBody>
      </p:sp>
    </p:spTree>
    <p:extLst>
      <p:ext uri="{BB962C8B-B14F-4D97-AF65-F5344CB8AC3E}">
        <p14:creationId xmlns:p14="http://schemas.microsoft.com/office/powerpoint/2010/main" val="3945471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413849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  <a:p>
            <a:pPr marL="0" marR="0" lvl="0" indent="0" defTabSz="914400" eaLnBrk="1" fontAlgn="auto" latinLnBrk="0" hangingPunct="1">
              <a:lnSpc>
                <a:spcPts val="2957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概率分布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2400" y="1287790"/>
            <a:ext cx="10259219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连续型变量和概率密度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0" y="2329190"/>
            <a:ext cx="2051844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341082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317668" cy="6283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  <a:p>
            <a:pPr marL="0" marR="0" lvl="0" indent="0" defTabSz="914400" eaLnBrk="1" fontAlgn="auto" latinLnBrk="0" hangingPunct="1">
              <a:lnSpc>
                <a:spcPts val="2877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边缘概率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2463" y="1842384"/>
            <a:ext cx="6155531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计算边际概率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25" y="3624834"/>
            <a:ext cx="12934631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24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假设有离散型随机变量 </a:t>
            </a:r>
            <a:r>
              <a:rPr lang="en-US" altLang="zh-CN" sz="3600">
                <a:solidFill>
                  <a:srgbClr val="000000"/>
                </a:solidFill>
                <a:latin typeface="Times New Roman"/>
              </a:rPr>
              <a:t>x</a:t>
            </a:r>
            <a:r>
              <a:rPr lang="zh-CN" altLang="en-US" sz="3600">
                <a:solidFill>
                  <a:srgbClr val="000000"/>
                </a:solidFill>
                <a:latin typeface="Times New Roman"/>
              </a:rPr>
              <a:t>和</a:t>
            </a:r>
            <a:r>
              <a:rPr lang="en-US" altLang="zh-CN" sz="3600">
                <a:solidFill>
                  <a:srgbClr val="000000"/>
                </a:solidFill>
                <a:latin typeface="Times New Roman"/>
              </a:rPr>
              <a:t>y</a:t>
            </a:r>
            <a:r>
              <a:rPr lang="zh-CN" altLang="en-US" sz="3600">
                <a:solidFill>
                  <a:srgbClr val="000000"/>
                </a:solidFill>
                <a:latin typeface="Times New Roman"/>
              </a:rPr>
              <a:t>，并且我们知道</a:t>
            </a:r>
            <a:r>
              <a:rPr lang="en-US" altLang="zh-CN" sz="3600">
                <a:solidFill>
                  <a:srgbClr val="000000"/>
                </a:solidFill>
                <a:latin typeface="Times New Roman"/>
              </a:rPr>
              <a:t>P(x,y)</a:t>
            </a:r>
            <a:r>
              <a:rPr lang="zh-CN" altLang="en-US" sz="3600">
                <a:solidFill>
                  <a:srgbClr val="000000"/>
                </a:solidFill>
                <a:latin typeface="Times New Roman"/>
              </a:rPr>
              <a:t>。 </a:t>
            </a: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我们可以依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978" y="4184649"/>
            <a:ext cx="6825586" cy="4847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据下⾯面的求和法则来计算</a:t>
            </a:r>
            <a:r>
              <a:rPr lang="en-US" altLang="zh-CN" sz="3600">
                <a:solidFill>
                  <a:srgbClr val="000000"/>
                </a:solidFill>
                <a:latin typeface="微软雅黑"/>
              </a:rPr>
              <a:t>P(x)</a:t>
            </a: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151" y="6926587"/>
            <a:ext cx="9694962" cy="4847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对于连续型变量，我们需要⽤用积分替代求和：</a:t>
            </a:r>
          </a:p>
        </p:txBody>
      </p:sp>
    </p:spTree>
    <p:extLst>
      <p:ext uri="{BB962C8B-B14F-4D97-AF65-F5344CB8AC3E}">
        <p14:creationId xmlns:p14="http://schemas.microsoft.com/office/powerpoint/2010/main" val="1596609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317668" cy="6283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  <a:p>
            <a:pPr marL="0" marR="0" lvl="0" indent="0" defTabSz="914400" eaLnBrk="1" fontAlgn="auto" latinLnBrk="0" hangingPunct="1">
              <a:lnSpc>
                <a:spcPts val="2877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条件概率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条件概率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7935" y="3478531"/>
            <a:ext cx="11974432" cy="4847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我们将给定</a:t>
            </a:r>
            <a:r>
              <a:rPr lang="en-US" altLang="zh-CN" sz="3600">
                <a:solidFill>
                  <a:srgbClr val="000000"/>
                </a:solidFill>
                <a:latin typeface="微软雅黑"/>
              </a:rPr>
              <a:t>x=x</a:t>
            </a: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，</a:t>
            </a:r>
            <a:r>
              <a:rPr lang="en-US" altLang="zh-CN" sz="3600">
                <a:solidFill>
                  <a:srgbClr val="000000"/>
                </a:solidFill>
                <a:latin typeface="微软雅黑"/>
              </a:rPr>
              <a:t>y=y</a:t>
            </a: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发⽣生的条件概率记为</a:t>
            </a:r>
            <a:r>
              <a:rPr lang="en-US" altLang="zh-CN" sz="3600">
                <a:solidFill>
                  <a:srgbClr val="000000"/>
                </a:solidFill>
                <a:latin typeface="微软雅黑"/>
              </a:rPr>
              <a:t>P(y=y∣x=x)</a:t>
            </a: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604418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47183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条件概率的链式法则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链式法则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991" y="3631072"/>
            <a:ext cx="12926616" cy="9361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任何多维随机变量的联合概率分布，都可以分解成只有⼀个变</a:t>
            </a:r>
          </a:p>
          <a:p>
            <a:pPr>
              <a:lnSpc>
                <a:spcPts val="37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量的条件概率相乘的形式：</a:t>
            </a:r>
          </a:p>
        </p:txBody>
      </p:sp>
    </p:spTree>
    <p:extLst>
      <p:ext uri="{BB962C8B-B14F-4D97-AF65-F5344CB8AC3E}">
        <p14:creationId xmlns:p14="http://schemas.microsoft.com/office/powerpoint/2010/main" val="127485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984791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独⽴立性和条件独⽴立性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8400" y="1808490"/>
            <a:ext cx="4103688" cy="10772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独⽴立性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440" y="2665438"/>
            <a:ext cx="12164929" cy="15004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24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两个随机变量 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</a:rPr>
              <a:t>和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y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</a:rPr>
              <a:t>，如果它们的概率分布可以表⽰示成两个因⼦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的乘积形式，并且一个因⼦只包含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，另一个因⼦子只包含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y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，我们就称这两个随机变量是相互独⽴立的：</a:t>
            </a:r>
          </a:p>
        </p:txBody>
      </p:sp>
    </p:spTree>
    <p:extLst>
      <p:ext uri="{BB962C8B-B14F-4D97-AF65-F5344CB8AC3E}">
        <p14:creationId xmlns:p14="http://schemas.microsoft.com/office/powerpoint/2010/main" val="1997851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984791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独⽴立性和条件独⽴立性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1808490"/>
            <a:ext cx="5129609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条件独⽴性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577" y="3576065"/>
            <a:ext cx="11079956" cy="9560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任何多维随机变量的联合概率分布，都可以分解成只有</a:t>
            </a:r>
          </a:p>
          <a:p>
            <a:pPr>
              <a:lnSpc>
                <a:spcPts val="37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一个变量的条件概率相乘的形式：</a:t>
            </a:r>
          </a:p>
        </p:txBody>
      </p:sp>
    </p:spTree>
    <p:extLst>
      <p:ext uri="{BB962C8B-B14F-4D97-AF65-F5344CB8AC3E}">
        <p14:creationId xmlns:p14="http://schemas.microsoft.com/office/powerpoint/2010/main" val="3450948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309" y="44569"/>
            <a:ext cx="205184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机器学习数学基础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0400" y="4363721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线性代数</a:t>
            </a:r>
          </a:p>
        </p:txBody>
      </p:sp>
    </p:spTree>
    <p:extLst>
      <p:ext uri="{BB962C8B-B14F-4D97-AF65-F5344CB8AC3E}">
        <p14:creationId xmlns:p14="http://schemas.microsoft.com/office/powerpoint/2010/main" val="1237927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984791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期望、⽅方差和协⽅方差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0" y="1808490"/>
            <a:ext cx="2051844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期望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809" y="3222247"/>
            <a:ext cx="12458475" cy="139781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函数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f(x)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关于某分布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P(x)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的期望或者期望值是指，当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由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P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</a:rPr>
              <a:t>产⽣生，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</a:rPr>
              <a:t>作⽤用于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</a:rPr>
              <a:t>时，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f(x)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</a:rPr>
              <a:t>的平均值。 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对于离散型随机变量，这可以通过求和得到：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200" y="5993892"/>
            <a:ext cx="8771632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对于连续型随机变量可以通过求积分得到：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7949692"/>
            <a:ext cx="2769989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期望是线性的</a:t>
            </a:r>
          </a:p>
        </p:txBody>
      </p:sp>
    </p:spTree>
    <p:extLst>
      <p:ext uri="{BB962C8B-B14F-4D97-AF65-F5344CB8AC3E}">
        <p14:creationId xmlns:p14="http://schemas.microsoft.com/office/powerpoint/2010/main" val="468347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984791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期望、⽅方差和协⽅方差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4400" y="1808490"/>
            <a:ext cx="6155531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方差与协方差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" y="3228597"/>
            <a:ext cx="12285245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方差衡量的是当对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的概率分布进⾏采样时，随机变量 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zh-CN" altLang="en-US" sz="3600" dirty="0">
                <a:solidFill>
                  <a:srgbClr val="000000"/>
                </a:solidFill>
                <a:latin typeface="Times New Roman"/>
              </a:rPr>
              <a:t>的函数值会呈现多⼤的差异：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50" y="5289042"/>
            <a:ext cx="13388280" cy="9361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协方差在某种意义上给出了两个变量线性相关性的强度以及这些</a:t>
            </a:r>
          </a:p>
          <a:p>
            <a:pPr>
              <a:lnSpc>
                <a:spcPts val="37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变量的尺度：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609" y="7623571"/>
            <a:ext cx="11448647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随机向量</a:t>
            </a:r>
            <a:r>
              <a:rPr lang="en-US" altLang="zh-CN" sz="3600" dirty="0" err="1">
                <a:solidFill>
                  <a:srgbClr val="000000"/>
                </a:solidFill>
                <a:latin typeface="微软雅黑"/>
              </a:rPr>
              <a:t>x∈R</a:t>
            </a:r>
            <a:r>
              <a:rPr lang="en-US" altLang="zh-CN" sz="3600" baseline="30000" dirty="0" err="1">
                <a:solidFill>
                  <a:srgbClr val="000000"/>
                </a:solidFill>
                <a:latin typeface="微软雅黑"/>
              </a:rPr>
              <a:t>n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的协⽅差矩阵是一个</a:t>
            </a:r>
            <a:r>
              <a:rPr lang="en-US" altLang="zh-CN" sz="3600" dirty="0" err="1">
                <a:solidFill>
                  <a:srgbClr val="000000"/>
                </a:solidFill>
                <a:latin typeface="微软雅黑"/>
              </a:rPr>
              <a:t>n×n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的矩阵，并且满</a:t>
            </a:r>
          </a:p>
          <a:p>
            <a:pPr>
              <a:lnSpc>
                <a:spcPts val="4364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⾜：</a:t>
            </a:r>
          </a:p>
        </p:txBody>
      </p:sp>
    </p:spTree>
    <p:extLst>
      <p:ext uri="{BB962C8B-B14F-4D97-AF65-F5344CB8AC3E}">
        <p14:creationId xmlns:p14="http://schemas.microsoft.com/office/powerpoint/2010/main" val="462706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958870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常⽤用概率分布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二项分布</a:t>
            </a:r>
          </a:p>
        </p:txBody>
      </p:sp>
    </p:spTree>
    <p:extLst>
      <p:ext uri="{BB962C8B-B14F-4D97-AF65-F5344CB8AC3E}">
        <p14:creationId xmlns:p14="http://schemas.microsoft.com/office/powerpoint/2010/main" val="1837000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958870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常⽤用概率分布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高斯分布</a:t>
            </a:r>
          </a:p>
        </p:txBody>
      </p:sp>
    </p:spTree>
    <p:extLst>
      <p:ext uri="{BB962C8B-B14F-4D97-AF65-F5344CB8AC3E}">
        <p14:creationId xmlns:p14="http://schemas.microsoft.com/office/powerpoint/2010/main" val="3321164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958870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常⽤用概率分布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1808490"/>
            <a:ext cx="5129609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高斯分布图</a:t>
            </a:r>
          </a:p>
        </p:txBody>
      </p:sp>
    </p:spTree>
    <p:extLst>
      <p:ext uri="{BB962C8B-B14F-4D97-AF65-F5344CB8AC3E}">
        <p14:creationId xmlns:p14="http://schemas.microsoft.com/office/powerpoint/2010/main" val="1218372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958870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常⽤用概率分布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4400" y="1808490"/>
            <a:ext cx="6155531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多元高斯分布</a:t>
            </a:r>
          </a:p>
        </p:txBody>
      </p:sp>
    </p:spTree>
    <p:extLst>
      <p:ext uri="{BB962C8B-B14F-4D97-AF65-F5344CB8AC3E}">
        <p14:creationId xmlns:p14="http://schemas.microsoft.com/office/powerpoint/2010/main" val="398596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958870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常⽤用概率分布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其他分布</a:t>
            </a:r>
          </a:p>
        </p:txBody>
      </p:sp>
    </p:spTree>
    <p:extLst>
      <p:ext uri="{BB962C8B-B14F-4D97-AF65-F5344CB8AC3E}">
        <p14:creationId xmlns:p14="http://schemas.microsoft.com/office/powerpoint/2010/main" val="700008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958870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常⽤用概率分布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经验分布</a:t>
            </a:r>
          </a:p>
        </p:txBody>
      </p:sp>
    </p:spTree>
    <p:extLst>
      <p:ext uri="{BB962C8B-B14F-4D97-AF65-F5344CB8AC3E}">
        <p14:creationId xmlns:p14="http://schemas.microsoft.com/office/powerpoint/2010/main" val="81931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958870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常⽤用概率分布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混合分布</a:t>
            </a:r>
          </a:p>
        </p:txBody>
      </p:sp>
    </p:spTree>
    <p:extLst>
      <p:ext uri="{BB962C8B-B14F-4D97-AF65-F5344CB8AC3E}">
        <p14:creationId xmlns:p14="http://schemas.microsoft.com/office/powerpoint/2010/main" val="2653322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984791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常⽤用函数的有⽤用性质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892" y="1915173"/>
            <a:ext cx="5414944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8000">
                <a:solidFill>
                  <a:srgbClr val="000000"/>
                </a:solidFill>
                <a:latin typeface="Times New Roman"/>
              </a:rPr>
              <a:t>Logistic</a:t>
            </a:r>
            <a:r>
              <a:rPr lang="zh-CN" altLang="en-US" sz="8000">
                <a:solidFill>
                  <a:srgbClr val="000000"/>
                </a:solidFill>
                <a:latin typeface="Times New Roman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82182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265" y="810134"/>
            <a:ext cx="282128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标量、向量、矩阵和张量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7500" y="3812541"/>
            <a:ext cx="1538883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>
                <a:solidFill>
                  <a:srgbClr val="000000"/>
                </a:solidFill>
                <a:latin typeface="微软雅黑"/>
              </a:rPr>
              <a:t>标量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3300" y="4814825"/>
            <a:ext cx="5334794" cy="22057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88"/>
              </a:lnSpc>
            </a:pP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标量就是一个数字</a:t>
            </a:r>
            <a:r>
              <a:rPr lang="en-US" altLang="zh-CN" sz="3200">
                <a:solidFill>
                  <a:srgbClr val="000000"/>
                </a:solidFill>
                <a:latin typeface="Times New Roman"/>
              </a:rPr>
              <a:t>,</a:t>
            </a: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整数、实</a:t>
            </a:r>
          </a:p>
          <a:p>
            <a:pPr>
              <a:lnSpc>
                <a:spcPts val="4300"/>
              </a:lnSpc>
            </a:pP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数、有理数这些都属于标量。</a:t>
            </a:r>
          </a:p>
          <a:p>
            <a:pPr>
              <a:lnSpc>
                <a:spcPts val="4300"/>
              </a:lnSpc>
            </a:pP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然 后本书中用斜体小写字母</a:t>
            </a:r>
          </a:p>
          <a:p>
            <a:pPr>
              <a:lnSpc>
                <a:spcPts val="4300"/>
              </a:lnSpc>
            </a:pP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表示标量。</a:t>
            </a:r>
          </a:p>
        </p:txBody>
      </p:sp>
    </p:spTree>
    <p:extLst>
      <p:ext uri="{BB962C8B-B14F-4D97-AF65-F5344CB8AC3E}">
        <p14:creationId xmlns:p14="http://schemas.microsoft.com/office/powerpoint/2010/main" val="475980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984791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常⽤用函数的有⽤用性质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1504" y="1915173"/>
            <a:ext cx="5434180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8000">
                <a:solidFill>
                  <a:srgbClr val="000000"/>
                </a:solidFill>
                <a:latin typeface="Times New Roman"/>
              </a:rPr>
              <a:t>Softplus</a:t>
            </a:r>
            <a:r>
              <a:rPr lang="zh-CN" altLang="en-US" sz="8000">
                <a:solidFill>
                  <a:srgbClr val="000000"/>
                </a:solidFill>
                <a:latin typeface="Times New Roman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721484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70238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en-US" altLang="zh-CN" sz="2000">
                <a:solidFill>
                  <a:srgbClr val="FFFFFF"/>
                </a:solidFill>
                <a:latin typeface="微软雅黑"/>
              </a:rPr>
              <a:t>⻉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贝叶斯规则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1808490"/>
            <a:ext cx="5129609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贝叶斯法则</a:t>
            </a:r>
          </a:p>
        </p:txBody>
      </p:sp>
    </p:spTree>
    <p:extLst>
      <p:ext uri="{BB962C8B-B14F-4D97-AF65-F5344CB8AC3E}">
        <p14:creationId xmlns:p14="http://schemas.microsoft.com/office/powerpoint/2010/main" val="3026159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 dirty="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连续变量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309" y="1644584"/>
            <a:ext cx="12604512" cy="5129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设输入变量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，设有一个变换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y=f(x), 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设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的密度函数为</a:t>
            </a:r>
            <a:r>
              <a:rPr lang="en-US" altLang="zh-CN" sz="3200" dirty="0" err="1">
                <a:solidFill>
                  <a:srgbClr val="000000"/>
                </a:solidFill>
                <a:latin typeface="微软雅黑"/>
              </a:rPr>
              <a:t>p</a:t>
            </a:r>
            <a:r>
              <a:rPr lang="en-US" altLang="zh-CN" sz="3200" baseline="-25000" dirty="0" err="1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），则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y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的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密度函数</a:t>
            </a:r>
            <a:r>
              <a:rPr lang="en-US" altLang="zh-CN" sz="3200" dirty="0" err="1">
                <a:solidFill>
                  <a:srgbClr val="000000"/>
                </a:solidFill>
                <a:latin typeface="微软雅黑"/>
              </a:rPr>
              <a:t>p</a:t>
            </a:r>
            <a:r>
              <a:rPr lang="en-US" altLang="zh-CN" sz="3200" baseline="-25000" dirty="0" err="1">
                <a:solidFill>
                  <a:srgbClr val="000000"/>
                </a:solidFill>
                <a:latin typeface="微软雅黑"/>
              </a:rPr>
              <a:t>y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y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）为：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因为：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519FF-5885-4864-98F0-A703C660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797" y="3393859"/>
            <a:ext cx="5535257" cy="1790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E42C0C-E045-4BD0-915B-AA9001D02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194" y="5478474"/>
            <a:ext cx="5545373" cy="39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88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93294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信息论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309" y="1608490"/>
            <a:ext cx="2462213" cy="86177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多维空间时，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3C821A-95C2-4312-A153-9E871D35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15" y="2637522"/>
            <a:ext cx="8178456" cy="21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17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93294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信息论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0400" y="4363721"/>
            <a:ext cx="9233297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为什么要用信息论？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2599" y="7255356"/>
            <a:ext cx="615553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/>
              </a:rPr>
              <a:t>信息论使我们能够量化概率分布中的不确定性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23399" y="7572856"/>
            <a:ext cx="923330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/>
              </a:rPr>
              <a:t>总量。</a:t>
            </a:r>
          </a:p>
        </p:txBody>
      </p:sp>
    </p:spTree>
    <p:extLst>
      <p:ext uri="{BB962C8B-B14F-4D97-AF65-F5344CB8AC3E}">
        <p14:creationId xmlns:p14="http://schemas.microsoft.com/office/powerpoint/2010/main" val="2037667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93294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信息论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4400" y="1567190"/>
            <a:ext cx="1025922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熵</a:t>
            </a:r>
          </a:p>
        </p:txBody>
      </p:sp>
    </p:spTree>
    <p:extLst>
      <p:ext uri="{BB962C8B-B14F-4D97-AF65-F5344CB8AC3E}">
        <p14:creationId xmlns:p14="http://schemas.microsoft.com/office/powerpoint/2010/main" val="1594618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93294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信息论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4400" y="1808490"/>
            <a:ext cx="6155531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二项分布的熵</a:t>
            </a:r>
          </a:p>
        </p:txBody>
      </p:sp>
    </p:spTree>
    <p:extLst>
      <p:ext uri="{BB962C8B-B14F-4D97-AF65-F5344CB8AC3E}">
        <p14:creationId xmlns:p14="http://schemas.microsoft.com/office/powerpoint/2010/main" val="1253281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93294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信息论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209" y="2945029"/>
            <a:ext cx="12160012" cy="61555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KL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散度性质：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 非负性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2. 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为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时，有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P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与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Q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是相等的分布（离散情况下，连续情况下，几乎处处相等），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P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与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Q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越接近，则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KL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散度越小。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3. 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非对称性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2EE9CE-EDBA-4D15-8137-7932EA14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6" y="1668076"/>
            <a:ext cx="10204496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08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93294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信息论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36672" y="1915173"/>
            <a:ext cx="7417095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8000" dirty="0">
                <a:solidFill>
                  <a:srgbClr val="000000"/>
                </a:solidFill>
                <a:latin typeface="Times New Roman"/>
              </a:rPr>
              <a:t>KL</a:t>
            </a:r>
            <a:r>
              <a:rPr lang="zh-CN" altLang="en-US" sz="8000" dirty="0">
                <a:solidFill>
                  <a:srgbClr val="000000"/>
                </a:solidFill>
                <a:latin typeface="Times New Roman"/>
              </a:rPr>
              <a:t>散度</a:t>
            </a:r>
            <a:r>
              <a:rPr lang="en-US" altLang="zh-CN" sz="8000" dirty="0">
                <a:solidFill>
                  <a:srgbClr val="000000"/>
                </a:solidFill>
                <a:latin typeface="Times New Roman"/>
              </a:rPr>
              <a:t>-&gt;</a:t>
            </a:r>
            <a:r>
              <a:rPr lang="zh-CN" altLang="en-US" sz="8000" dirty="0">
                <a:solidFill>
                  <a:srgbClr val="000000"/>
                </a:solidFill>
                <a:latin typeface="Times New Roman"/>
              </a:rPr>
              <a:t>非对称</a:t>
            </a:r>
          </a:p>
        </p:txBody>
      </p:sp>
    </p:spTree>
    <p:extLst>
      <p:ext uri="{BB962C8B-B14F-4D97-AF65-F5344CB8AC3E}">
        <p14:creationId xmlns:p14="http://schemas.microsoft.com/office/powerpoint/2010/main" val="2097619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69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93294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信息论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309" y="1594141"/>
            <a:ext cx="12160012" cy="20518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交叉熵（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cross-entropy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）：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398AFF-FAA9-4018-B9F5-41F5DC8F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74" y="3832951"/>
            <a:ext cx="8998392" cy="14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6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205184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机器学习数学基础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265" y="810134"/>
            <a:ext cx="282128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标量、向量、矩阵和张量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7500" y="3812541"/>
            <a:ext cx="1538883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>
                <a:solidFill>
                  <a:srgbClr val="000000"/>
                </a:solidFill>
                <a:latin typeface="微软雅黑"/>
              </a:rPr>
              <a:t>向量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3300" y="4814825"/>
            <a:ext cx="5015797" cy="21590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88"/>
              </a:lnSpc>
            </a:pP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向量是一组数的有序排列的</a:t>
            </a:r>
          </a:p>
          <a:p>
            <a:pPr>
              <a:lnSpc>
                <a:spcPts val="4300"/>
              </a:lnSpc>
            </a:pP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集合</a:t>
            </a:r>
            <a:r>
              <a:rPr lang="en-US" altLang="zh-CN" sz="320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数组</a:t>
            </a:r>
            <a:r>
              <a:rPr lang="en-US" altLang="zh-CN" sz="3200">
                <a:solidFill>
                  <a:srgbClr val="000000"/>
                </a:solidFill>
                <a:latin typeface="Times New Roman"/>
              </a:rPr>
              <a:t>),</a:t>
            </a: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一个向量里面可</a:t>
            </a:r>
          </a:p>
          <a:p>
            <a:pPr>
              <a:lnSpc>
                <a:spcPts val="4300"/>
              </a:lnSpc>
            </a:pP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以有 </a:t>
            </a:r>
            <a:r>
              <a:rPr lang="en-US" altLang="zh-CN" sz="3200">
                <a:solidFill>
                  <a:srgbClr val="000000"/>
                </a:solidFill>
                <a:latin typeface="Times New Roman"/>
              </a:rPr>
              <a:t>N </a:t>
            </a: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个标量。物理学中也</a:t>
            </a:r>
          </a:p>
          <a:p>
            <a:pPr>
              <a:lnSpc>
                <a:spcPts val="4300"/>
              </a:lnSpc>
            </a:pPr>
            <a:r>
              <a:rPr lang="zh-CN" altLang="en-US" sz="3200">
                <a:solidFill>
                  <a:srgbClr val="000000"/>
                </a:solidFill>
                <a:latin typeface="Times New Roman"/>
              </a:rPr>
              <a:t>管他叫做矢量。</a:t>
            </a:r>
          </a:p>
        </p:txBody>
      </p:sp>
    </p:spTree>
    <p:extLst>
      <p:ext uri="{BB962C8B-B14F-4D97-AF65-F5344CB8AC3E}">
        <p14:creationId xmlns:p14="http://schemas.microsoft.com/office/powerpoint/2010/main" val="3580906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95887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 dirty="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结构化概率模型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394" y="1475141"/>
            <a:ext cx="12160012" cy="59967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514350" indent="-514350">
              <a:lnSpc>
                <a:spcPts val="8000"/>
              </a:lnSpc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生成模型中联合概率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P(x, y),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如果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是高维向量，则联合概率计算和表示相当困难；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解决方法：把联合概率分解为因式积的形式，如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与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y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独立，则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                                     P(x, y)= P(x) P(y)</a:t>
            </a: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3.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两种方法：有向图，无向图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13178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95887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 dirty="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结构化概率模型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309" y="1314978"/>
            <a:ext cx="12160012" cy="8670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有向图：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4EDB20-5AC0-46D6-93E9-76A4B662E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391" y="1748526"/>
            <a:ext cx="3934639" cy="43673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DEE8CE-D13A-4C64-BA1C-E253DB108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254312"/>
            <a:ext cx="12573000" cy="13285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8E36D7-1EDF-463D-99B0-2F5C2FFA2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9" y="3400759"/>
            <a:ext cx="5566269" cy="130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902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概率信息论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70238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结构概率模型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8400" y="1808490"/>
            <a:ext cx="3077766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无向图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DEBD52-C39B-44DE-B649-F5B817BA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35" y="4048144"/>
            <a:ext cx="5186846" cy="16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59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0400" y="4363721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数值优化</a:t>
            </a:r>
          </a:p>
        </p:txBody>
      </p:sp>
    </p:spTree>
    <p:extLst>
      <p:ext uri="{BB962C8B-B14F-4D97-AF65-F5344CB8AC3E}">
        <p14:creationId xmlns:p14="http://schemas.microsoft.com/office/powerpoint/2010/main" val="2263816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10" y="1379890"/>
            <a:ext cx="11883286" cy="71814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计算机用位模式表示实数，表示会存在误差，当误差积累时，会导致算法失效。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2.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两种最严重的误差：上溢和下溢。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3.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下溢：当接近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的数被近似为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时，称为下溢。因为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不能作被除数，不能取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的对数。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4.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上溢：大量级的数被近似为无穷则发生上溢。进一步运算它会导致出现非数字。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2373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5377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44590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上溢和下溢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1808490"/>
            <a:ext cx="5129609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上溢和下溢</a:t>
            </a:r>
          </a:p>
        </p:txBody>
      </p:sp>
    </p:spTree>
    <p:extLst>
      <p:ext uri="{BB962C8B-B14F-4D97-AF65-F5344CB8AC3E}">
        <p14:creationId xmlns:p14="http://schemas.microsoft.com/office/powerpoint/2010/main" val="2961447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5377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病态条件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8400" y="1808490"/>
            <a:ext cx="3077766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条件数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4600" y="5523992"/>
            <a:ext cx="11541621" cy="4847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条件数是衡量输⼊入参数的微⼩小变化对输出值的影响。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91774" y="6616447"/>
            <a:ext cx="10507685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16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dirty="0"/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举个例⼦子，对于线性⽅方程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Ax=b</a:t>
            </a:r>
            <a:r>
              <a:rPr lang="zh-CN" altLang="en-US" sz="2400" dirty="0">
                <a:solidFill>
                  <a:srgbClr val="000000"/>
                </a:solidFill>
                <a:latin typeface="Times New Roman"/>
              </a:rPr>
              <a:t>，如果条件数很⼤，那么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b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的小误差会导</a:t>
            </a:r>
          </a:p>
          <a:p>
            <a:pPr marL="0" marR="0" lvl="0" indent="0" defTabSz="914400" eaLnBrk="1" fontAlgn="auto" latinLnBrk="0" hangingPunct="1">
              <a:lnSpc>
                <a:spcPts val="2972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致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x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产⽣⼤误差，相反，如果条件数很⼩，那么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x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的误差相对于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b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的误差较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8294" y="7338822"/>
            <a:ext cx="707886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⼩。这个条件数在衡量算法鲁棒性的时候非常有⽤。</a:t>
            </a:r>
          </a:p>
        </p:txBody>
      </p:sp>
    </p:spTree>
    <p:extLst>
      <p:ext uri="{BB962C8B-B14F-4D97-AF65-F5344CB8AC3E}">
        <p14:creationId xmlns:p14="http://schemas.microsoft.com/office/powerpoint/2010/main" val="2121921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210" y="1379890"/>
            <a:ext cx="11883286" cy="71814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4.3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基于梯度的优化方法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计算函数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f(x)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的最小值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                                   min f(x)</a:t>
            </a: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f(x)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称为目标函数、代价函数、损失函数或误差函数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2. 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记   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200" baseline="30000" dirty="0">
                <a:solidFill>
                  <a:srgbClr val="000000"/>
                </a:solidFill>
                <a:latin typeface="微软雅黑"/>
              </a:rPr>
              <a:t>*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=</a:t>
            </a:r>
            <a:r>
              <a:rPr lang="en-US" altLang="zh-CN" sz="3200" dirty="0" err="1">
                <a:solidFill>
                  <a:srgbClr val="000000"/>
                </a:solidFill>
                <a:latin typeface="微软雅黑"/>
              </a:rPr>
              <a:t>argmin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 f(x)</a:t>
            </a: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3. 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如果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f(x)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是连续函数，则可用梯度下降算法优化计算：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                     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FEE3C4-BFA3-4AFA-BDAC-96631006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23" y="7824328"/>
            <a:ext cx="5702259" cy="8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993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5377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728311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基于梯度的优化⽅方法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 dirty="0">
                <a:solidFill>
                  <a:srgbClr val="000000"/>
                </a:solidFill>
                <a:latin typeface="微软雅黑"/>
              </a:rPr>
              <a:t>梯度下降</a:t>
            </a:r>
          </a:p>
        </p:txBody>
      </p:sp>
    </p:spTree>
    <p:extLst>
      <p:ext uri="{BB962C8B-B14F-4D97-AF65-F5344CB8AC3E}">
        <p14:creationId xmlns:p14="http://schemas.microsoft.com/office/powerpoint/2010/main" val="3979760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309" y="2824956"/>
            <a:ext cx="11883286" cy="307776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当导数不为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时，通过向导数相反方向移动，减低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f(x)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的值；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2.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当导数为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时，为临界点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                     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FEE3C4-BFA3-4AFA-BDAC-96631006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07" y="1315244"/>
            <a:ext cx="5702259" cy="8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6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265" y="810134"/>
            <a:ext cx="282128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标量、向量、矩阵和张量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7500" y="3812541"/>
            <a:ext cx="1538883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>
                <a:solidFill>
                  <a:srgbClr val="000000"/>
                </a:solidFill>
                <a:latin typeface="微软雅黑"/>
              </a:rPr>
              <a:t>矩阵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3300" y="4814825"/>
            <a:ext cx="5027017" cy="10561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88"/>
              </a:lnSpc>
            </a:pPr>
            <a:r>
              <a:rPr lang="zh-CN" altLang="en-US" sz="3200" dirty="0">
                <a:solidFill>
                  <a:srgbClr val="000000"/>
                </a:solidFill>
                <a:latin typeface="Times New Roman"/>
              </a:rPr>
              <a:t>矩阵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zh-CN" altLang="en-US" sz="3200" dirty="0">
                <a:solidFill>
                  <a:srgbClr val="000000"/>
                </a:solidFill>
                <a:latin typeface="Times New Roman"/>
              </a:rPr>
              <a:t>矩阵是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</a:rPr>
              <a:t>2 </a:t>
            </a:r>
            <a:r>
              <a:rPr lang="zh-CN" altLang="en-US" sz="3200" dirty="0">
                <a:solidFill>
                  <a:srgbClr val="000000"/>
                </a:solidFill>
                <a:latin typeface="Times New Roman"/>
              </a:rPr>
              <a:t>维的标量构成</a:t>
            </a:r>
          </a:p>
          <a:p>
            <a:pPr>
              <a:lnSpc>
                <a:spcPts val="43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Times New Roman"/>
              </a:rPr>
              <a:t>的数组。</a:t>
            </a:r>
          </a:p>
        </p:txBody>
      </p:sp>
    </p:spTree>
    <p:extLst>
      <p:ext uri="{BB962C8B-B14F-4D97-AF65-F5344CB8AC3E}">
        <p14:creationId xmlns:p14="http://schemas.microsoft.com/office/powerpoint/2010/main" val="3711581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5377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2728311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基于梯度的优化⽅方法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21698" y="1298705"/>
            <a:ext cx="2579232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一阶导数为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0</a:t>
            </a:r>
            <a:endParaRPr lang="zh-CN" altLang="en-US" sz="36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8400" y="1808490"/>
            <a:ext cx="3077766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临界点</a:t>
            </a:r>
          </a:p>
        </p:txBody>
      </p:sp>
    </p:spTree>
    <p:extLst>
      <p:ext uri="{BB962C8B-B14F-4D97-AF65-F5344CB8AC3E}">
        <p14:creationId xmlns:p14="http://schemas.microsoft.com/office/powerpoint/2010/main" val="991890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309" y="2824956"/>
            <a:ext cx="11883286" cy="41036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在深度神经网络中，优化的函数可能包含许多局部极小点，也可能有很多非常平坦的鞍点，使得优化函数非常困难。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2.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理想情况是寻找全局最优点，但实际上我们寻找使得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f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值很小的点。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FEE3C4-BFA3-4AFA-BDAC-96631006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07" y="1315244"/>
            <a:ext cx="5702259" cy="8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949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5377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09" y="799973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约束优化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0400" y="1808490"/>
            <a:ext cx="4103688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近似优化</a:t>
            </a:r>
          </a:p>
        </p:txBody>
      </p:sp>
    </p:spTree>
    <p:extLst>
      <p:ext uri="{BB962C8B-B14F-4D97-AF65-F5344CB8AC3E}">
        <p14:creationId xmlns:p14="http://schemas.microsoft.com/office/powerpoint/2010/main" val="1646501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309" y="2824956"/>
            <a:ext cx="11883286" cy="5129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多维情况，梯度为：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 </a:t>
            </a: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则方向导数：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使得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f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下降最快的方向为：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D8D753-43C4-4F77-A0A2-B09C2855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64" y="1682876"/>
            <a:ext cx="2500857" cy="7034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73C0F3-3DE9-4BEC-B40A-D6A2E73FA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41" y="3715361"/>
            <a:ext cx="1413533" cy="5700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D44D74-0385-4229-BA12-8B89CAB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573" y="5965927"/>
            <a:ext cx="4582202" cy="82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CC8866-3332-41AF-A488-075BA2183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963" y="7828905"/>
            <a:ext cx="4448083" cy="14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9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35" y="1272882"/>
            <a:ext cx="11883286" cy="1025921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最速下降的新的点为：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其中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为学习率，步长的正数。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学习率选择：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非常小的常数；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2.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计算几个学习率，选择目标函数最小学习率；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3.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使得方向导数消失步长。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停止条件：梯度为零时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。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A8EC61-E007-4024-A022-73FB7C32C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34" y="2317183"/>
            <a:ext cx="3199618" cy="8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014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35" y="1272882"/>
            <a:ext cx="11883286" cy="92332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梯度变化对算法的影响。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二阶导数：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如果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f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是高维到一维映射，则二阶导数构成一个矩阵，称为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Hessian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矩阵。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2.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在一维的情形下，二阶导数是曲线的弯曲程度，称为曲率：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 lvl="1"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1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）二阶导数为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，则没有弯曲，梯度为常数；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 lvl="1"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2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）二价导数为负，则想下弯曲，代价函数下降得比学习率快；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 lvl="1"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3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）二阶导数为正，则向上弯曲，代价函数下降得比学习率慢。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78553D-E9C5-4486-ACA2-DA803FB8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211" y="2328309"/>
            <a:ext cx="1671124" cy="10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4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8653" y="799973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约束优化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377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病态条件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0" y="1808490"/>
            <a:ext cx="2051844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曲率</a:t>
            </a:r>
          </a:p>
        </p:txBody>
      </p:sp>
    </p:spTree>
    <p:extLst>
      <p:ext uri="{BB962C8B-B14F-4D97-AF65-F5344CB8AC3E}">
        <p14:creationId xmlns:p14="http://schemas.microsoft.com/office/powerpoint/2010/main" val="3675373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48819"/>
            <a:ext cx="11883286" cy="92332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可以用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Hessian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来展示梯度下降的表现：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梯度下降，新的点为：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可得：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当第三项为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或负时，增加步长会导致目标函数下降；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2.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当第三项为正时，则最优步长为：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E48004-7E80-456A-BDBA-89A5FA26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65" y="2334629"/>
            <a:ext cx="10775444" cy="1019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BFD2D3-6E5B-4F18-9534-8D3153D6C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065" y="3973335"/>
            <a:ext cx="1554016" cy="6297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0B3DF5-F0A8-4D86-BABA-CB361F14A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268" y="6051885"/>
            <a:ext cx="8780749" cy="10321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B4F737-EF66-496B-8200-CCF0141D5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871" y="8332846"/>
            <a:ext cx="1762098" cy="11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368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48819"/>
            <a:ext cx="11883286" cy="820737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函数的二次近似：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如果梯度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g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为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，则：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1.H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半正定矩阵，则此点是极小点；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2.H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是负定矩阵，则此点是极大点；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3.H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有些特征值为负，有些为正，这此点是鞍点。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4.H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所有非零特征值同号，且有零特征值，则不确定。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E48004-7E80-456A-BDBA-89A5FA26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65" y="2334629"/>
            <a:ext cx="10775444" cy="10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4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8653" y="799973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约束优化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377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病态条件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0" y="1808490"/>
            <a:ext cx="2051844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鞍点</a:t>
            </a:r>
          </a:p>
        </p:txBody>
      </p:sp>
    </p:spTree>
    <p:extLst>
      <p:ext uri="{BB962C8B-B14F-4D97-AF65-F5344CB8AC3E}">
        <p14:creationId xmlns:p14="http://schemas.microsoft.com/office/powerpoint/2010/main" val="215432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209" y="424388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265" y="810134"/>
            <a:ext cx="282128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标量、向量、矩阵和张量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7500" y="3812541"/>
            <a:ext cx="1538883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 dirty="0">
                <a:solidFill>
                  <a:srgbClr val="000000"/>
                </a:solidFill>
                <a:latin typeface="微软雅黑"/>
              </a:rPr>
              <a:t>张量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3300" y="4811228"/>
            <a:ext cx="5193729" cy="29238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16"/>
              </a:lnSpc>
            </a:pP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张量其实是对上述所有量的一个</a:t>
            </a:r>
          </a:p>
          <a:p>
            <a:pPr>
              <a:lnSpc>
                <a:spcPts val="3800"/>
              </a:lnSpc>
            </a:pP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推广形式</a:t>
            </a:r>
            <a:r>
              <a:rPr lang="en-US" altLang="zh-CN" sz="2848">
                <a:solidFill>
                  <a:srgbClr val="000000"/>
                </a:solidFill>
                <a:latin typeface="Times New Roman"/>
              </a:rPr>
              <a:t>,</a:t>
            </a: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零阶张量</a:t>
            </a:r>
            <a:r>
              <a:rPr lang="en-US" altLang="zh-CN" sz="2848">
                <a:solidFill>
                  <a:srgbClr val="000000"/>
                </a:solidFill>
                <a:latin typeface="Times New Roman"/>
              </a:rPr>
              <a:t>,</a:t>
            </a: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就是标量</a:t>
            </a:r>
            <a:r>
              <a:rPr lang="en-US" altLang="zh-CN" sz="2848">
                <a:solidFill>
                  <a:srgbClr val="000000"/>
                </a:solidFill>
                <a:latin typeface="Times New Roman"/>
              </a:rPr>
              <a:t>;</a:t>
            </a: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一</a:t>
            </a:r>
          </a:p>
          <a:p>
            <a:pPr>
              <a:lnSpc>
                <a:spcPts val="3800"/>
              </a:lnSpc>
            </a:pP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阶张量是向量</a:t>
            </a:r>
            <a:r>
              <a:rPr lang="en-US" altLang="zh-CN" sz="2848">
                <a:solidFill>
                  <a:srgbClr val="000000"/>
                </a:solidFill>
                <a:latin typeface="Times New Roman"/>
              </a:rPr>
              <a:t>; </a:t>
            </a: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二阶张量是矩阵</a:t>
            </a:r>
            <a:r>
              <a:rPr lang="en-US" altLang="zh-CN" sz="2848">
                <a:solidFill>
                  <a:srgbClr val="000000"/>
                </a:solidFill>
                <a:latin typeface="Times New Roman"/>
              </a:rPr>
              <a:t>,</a:t>
            </a:r>
          </a:p>
          <a:p>
            <a:pPr>
              <a:lnSpc>
                <a:spcPts val="3800"/>
              </a:lnSpc>
            </a:pP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以此类推。不过由于低阶张量都</a:t>
            </a:r>
          </a:p>
          <a:p>
            <a:pPr>
              <a:lnSpc>
                <a:spcPts val="3800"/>
              </a:lnSpc>
            </a:pP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有对应名字</a:t>
            </a:r>
            <a:r>
              <a:rPr lang="en-US" altLang="zh-CN" sz="2848">
                <a:solidFill>
                  <a:srgbClr val="000000"/>
                </a:solidFill>
                <a:latin typeface="Times New Roman"/>
              </a:rPr>
              <a:t>,</a:t>
            </a: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一般只有 </a:t>
            </a:r>
            <a:r>
              <a:rPr lang="en-US" altLang="zh-CN" sz="2848">
                <a:solidFill>
                  <a:srgbClr val="000000"/>
                </a:solidFill>
                <a:latin typeface="Times New Roman"/>
              </a:rPr>
              <a:t>3 </a:t>
            </a: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阶以上我</a:t>
            </a:r>
          </a:p>
          <a:p>
            <a:pPr>
              <a:lnSpc>
                <a:spcPts val="3800"/>
              </a:lnSpc>
            </a:pP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们称之 为张量</a:t>
            </a:r>
            <a:r>
              <a:rPr lang="en-US" altLang="zh-CN" sz="2848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高等流体力学中</a:t>
            </a:r>
          </a:p>
          <a:p>
            <a:pPr>
              <a:lnSpc>
                <a:spcPts val="3800"/>
              </a:lnSpc>
            </a:pP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张量特指我们这里的三阶张量</a:t>
            </a:r>
            <a:r>
              <a:rPr lang="en-US" altLang="zh-CN" sz="2848">
                <a:solidFill>
                  <a:srgbClr val="000000"/>
                </a:solidFill>
                <a:latin typeface="Times New Roman"/>
              </a:rPr>
              <a:t>)</a:t>
            </a:r>
            <a:r>
              <a:rPr lang="zh-CN" altLang="en-US" sz="2848">
                <a:solidFill>
                  <a:srgbClr val="000000"/>
                </a:solidFill>
                <a:latin typeface="Times New Roman"/>
              </a:rPr>
              <a:t>。 </a:t>
            </a:r>
          </a:p>
        </p:txBody>
      </p:sp>
    </p:spTree>
    <p:extLst>
      <p:ext uri="{BB962C8B-B14F-4D97-AF65-F5344CB8AC3E}">
        <p14:creationId xmlns:p14="http://schemas.microsoft.com/office/powerpoint/2010/main" val="708509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48819"/>
            <a:ext cx="11883286" cy="92332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函数的二次近似：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如果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H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的条件数差，即最大特征值和最小特征值比值大，则：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则梯度下降算法可能效率低下，且步长不太好确定；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2.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因为：特征值大的方向说明导数变化大，而特征值小的方向导数变化缓慢；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3.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导数变化大的方向如果步长大，则可能越过最小点；导数变化缓慢的方向如果步长太小，则可能函数优化进展缓慢。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E48004-7E80-456A-BDBA-89A5FA26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65" y="2334629"/>
            <a:ext cx="10775444" cy="10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870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8653" y="799973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约束优化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377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709" y="799973"/>
            <a:ext cx="118942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病态条件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3500" y="3812541"/>
            <a:ext cx="4616648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>
                <a:solidFill>
                  <a:srgbClr val="000000"/>
                </a:solidFill>
                <a:latin typeface="微软雅黑"/>
              </a:rPr>
              <a:t>梯度下降波动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1100" y="4813809"/>
            <a:ext cx="5334794" cy="210314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输⼊入微⼩变化就能引起输出</a:t>
            </a:r>
          </a:p>
          <a:p>
            <a:pPr>
              <a:lnSpc>
                <a:spcPts val="33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很⼤波动的的函数，对于科</a:t>
            </a:r>
          </a:p>
          <a:p>
            <a:pPr>
              <a:lnSpc>
                <a:spcPts val="33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学计算来说，有问题。因为</a:t>
            </a:r>
          </a:p>
          <a:p>
            <a:pPr>
              <a:lnSpc>
                <a:spcPts val="33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数据可能存在噪声（或预处</a:t>
            </a:r>
          </a:p>
          <a:p>
            <a:pPr>
              <a:lnSpc>
                <a:spcPts val="33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理存在噪声），噪声很⼤程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7100" y="6909309"/>
            <a:ext cx="2872581" cy="4103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3200">
                <a:solidFill>
                  <a:srgbClr val="000000"/>
                </a:solidFill>
                <a:latin typeface="微软雅黑"/>
              </a:rPr>
              <a:t>度影响了输出。</a:t>
            </a:r>
          </a:p>
        </p:txBody>
      </p:sp>
    </p:spTree>
    <p:extLst>
      <p:ext uri="{BB962C8B-B14F-4D97-AF65-F5344CB8AC3E}">
        <p14:creationId xmlns:p14="http://schemas.microsoft.com/office/powerpoint/2010/main" val="179691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数值优化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48819"/>
            <a:ext cx="11883286" cy="1025921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  <a:sym typeface="Symbol" panose="05050102010706020507" pitchFamily="18" charset="2"/>
              </a:rPr>
              <a:t>函数的二次近似：</a:t>
            </a: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  <a:sym typeface="Symbol" panose="05050102010706020507" pitchFamily="18" charset="2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解决方法：利用二次近似来指导搜索，牛顿法（适用条件：临近点是最小点有效）：临界点：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用二次曲面近似函数，如上次；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如果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f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就是正定二次函数，则一次得到最小点；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如果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f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局部近似为正定二次函数，则多次迭代到最小点；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E48004-7E80-456A-BDBA-89A5FA26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65" y="2334629"/>
            <a:ext cx="10775444" cy="10196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1791A5-0BD5-4850-85BF-E4558E924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431" y="5469543"/>
            <a:ext cx="7136111" cy="10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39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约束优化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48819"/>
            <a:ext cx="11883286" cy="20518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A980154-C25B-4B32-9368-D06655808ED4}"/>
              </a:ext>
            </a:extLst>
          </p:cNvPr>
          <p:cNvSpPr txBox="1"/>
          <p:nvPr/>
        </p:nvSpPr>
        <p:spPr>
          <a:xfrm>
            <a:off x="392602" y="3065806"/>
            <a:ext cx="12830723" cy="41036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 1. S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中的点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称为可行点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 2. 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如何求解约束优化？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2B3068E-06A9-43C1-92A7-A222D572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232959"/>
            <a:ext cx="12252986" cy="18165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7E54F1-20B2-4E71-B5DF-9EA8191EB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9" y="5552563"/>
            <a:ext cx="12750694" cy="16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042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约束优化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48819"/>
            <a:ext cx="11883286" cy="20518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A980154-C25B-4B32-9368-D06655808ED4}"/>
              </a:ext>
            </a:extLst>
          </p:cNvPr>
          <p:cNvSpPr txBox="1"/>
          <p:nvPr/>
        </p:nvSpPr>
        <p:spPr>
          <a:xfrm>
            <a:off x="318307" y="3547409"/>
            <a:ext cx="12830723" cy="61555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如果存在一个可行点且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f(x)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不为无穷大，则：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与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有相同的目标最优值和最优点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。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909098-CEDB-4435-BC45-5B7DAF78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6" y="1188504"/>
            <a:ext cx="12188494" cy="2358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3F32EA-3F1F-48E1-AFFE-D427C6DD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680" y="4710057"/>
            <a:ext cx="5429436" cy="1209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2BAA3B-F230-49EE-AEBC-9EDF93846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193" y="6432872"/>
            <a:ext cx="1847041" cy="8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13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4765" y="434548"/>
            <a:ext cx="10259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约束优化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48819"/>
            <a:ext cx="11883286" cy="20518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A980154-C25B-4B32-9368-D06655808ED4}"/>
              </a:ext>
            </a:extLst>
          </p:cNvPr>
          <p:cNvSpPr txBox="1"/>
          <p:nvPr/>
        </p:nvSpPr>
        <p:spPr>
          <a:xfrm>
            <a:off x="397985" y="3067174"/>
            <a:ext cx="11848715" cy="39448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优化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最优点满足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KKT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条件：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909098-CEDB-4435-BC45-5B7DAF78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058562"/>
            <a:ext cx="12188494" cy="2358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3F32EA-3F1F-48E1-AFFE-D427C6DD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952" y="3830125"/>
            <a:ext cx="5429436" cy="12094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B87617-009D-4403-A0A8-40963FF4D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64" y="6159032"/>
            <a:ext cx="11517603" cy="323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1709" y="858393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300" y="7780782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309" y="44569"/>
            <a:ext cx="8335615" cy="28084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  <a:p>
            <a:pPr marL="0" marR="0" lvl="0" indent="0" defTabSz="914400" eaLnBrk="1" fontAlgn="auto" latinLnBrk="0" hangingPunct="1">
              <a:lnSpc>
                <a:spcPts val="2991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  </a:t>
            </a: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线性代数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37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	标量、向量、矩阵和张量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endParaRPr lang="zh-CN" altLang="en-US" sz="200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8861"/>
              </a:lnSpc>
              <a:buClrTx/>
              <a:buSzTx/>
              <a:buNone/>
              <a:tabLst>
                <a:tab pos="215900" algn="l"/>
                <a:tab pos="977900" algn="l"/>
                <a:tab pos="4191000" algn="l"/>
              </a:tabLst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			</a:t>
            </a:r>
            <a:r>
              <a:rPr lang="zh-CN" altLang="en-US" sz="8000">
                <a:solidFill>
                  <a:srgbClr val="000000"/>
                </a:solidFill>
                <a:latin typeface="微软雅黑"/>
              </a:rPr>
              <a:t>矩阵转置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3300" y="3435351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272028"/>
            <a:ext cx="5004575" cy="6027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91"/>
              </a:lnSpc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1. 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矩阵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A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转置定义：</a:t>
            </a:r>
            <a:r>
              <a:rPr lang="en-US" altLang="zh-CN" sz="3600" i="1" dirty="0">
                <a:solidFill>
                  <a:srgbClr val="000000"/>
                </a:solidFill>
                <a:latin typeface="微软雅黑"/>
              </a:rPr>
              <a:t>    </a:t>
            </a:r>
            <a:r>
              <a:rPr lang="en-US" altLang="zh-CN" sz="3600" dirty="0">
                <a:solidFill>
                  <a:srgbClr val="000000"/>
                </a:solidFill>
                <a:latin typeface="Symbol"/>
              </a:rPr>
              <a:t> </a:t>
            </a:r>
            <a:r>
              <a:rPr lang="en-US" altLang="zh-CN" sz="3600" i="1" dirty="0">
                <a:solidFill>
                  <a:srgbClr val="000000"/>
                </a:solidFill>
                <a:latin typeface="微软雅黑"/>
              </a:rPr>
              <a:t>A</a:t>
            </a:r>
            <a:endParaRPr lang="zh-CN" altLang="en-US" sz="3600" i="1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7482" y="3330773"/>
            <a:ext cx="152286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1"/>
              </a:lnSpc>
            </a:pPr>
            <a:r>
              <a:rPr lang="en-US" altLang="zh-CN" sz="2081" i="1">
                <a:solidFill>
                  <a:srgbClr val="000000"/>
                </a:solidFill>
                <a:latin typeface="微软雅黑"/>
              </a:rPr>
              <a:t>T</a:t>
            </a:r>
            <a:endParaRPr lang="zh-CN" altLang="en-US" sz="2081" i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3300" y="6687567"/>
            <a:ext cx="12182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>
                <a:solidFill>
                  <a:srgbClr val="000000"/>
                </a:solidFill>
                <a:latin typeface="Times New Roman"/>
              </a:rPr>
              <a:t>•</a:t>
            </a:r>
            <a:endParaRPr lang="zh-CN" altLang="en-US" sz="27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6601969"/>
            <a:ext cx="5188921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24"/>
              </a:lnSpc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</a:rPr>
              <a:t>2. </a:t>
            </a:r>
            <a:r>
              <a:rPr lang="zh-CN" altLang="en-US" sz="3600" dirty="0">
                <a:solidFill>
                  <a:srgbClr val="000000"/>
                </a:solidFill>
                <a:latin typeface="微软雅黑"/>
              </a:rPr>
              <a:t>标量转置等于它本⾝身</a:t>
            </a:r>
            <a:r>
              <a:rPr lang="en-US" altLang="zh-CN" sz="3600" dirty="0">
                <a:solidFill>
                  <a:srgbClr val="000000"/>
                </a:solidFill>
                <a:latin typeface="微软雅黑"/>
              </a:rPr>
              <a:t>:</a:t>
            </a:r>
            <a:endParaRPr lang="zh-CN" altLang="en-US" sz="36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3533" y="6380514"/>
            <a:ext cx="1356140" cy="7160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46"/>
              </a:lnSpc>
            </a:pPr>
            <a:r>
              <a:rPr lang="en-US" altLang="zh-CN" sz="4640" i="1" dirty="0">
                <a:solidFill>
                  <a:srgbClr val="000000"/>
                </a:solidFill>
                <a:latin typeface="微软雅黑"/>
              </a:rPr>
              <a:t>a </a:t>
            </a:r>
            <a:r>
              <a:rPr lang="en-US" altLang="zh-CN" sz="4640" dirty="0">
                <a:solidFill>
                  <a:srgbClr val="000000"/>
                </a:solidFill>
                <a:latin typeface="Symbol"/>
              </a:rPr>
              <a:t>= </a:t>
            </a:r>
            <a:r>
              <a:rPr lang="en-US" altLang="zh-CN" sz="4640" i="1" dirty="0">
                <a:solidFill>
                  <a:srgbClr val="000000"/>
                </a:solidFill>
                <a:latin typeface="微软雅黑"/>
              </a:rPr>
              <a:t>a</a:t>
            </a:r>
            <a:endParaRPr lang="zh-CN" altLang="en-US" sz="4640" i="1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39462" y="6456230"/>
            <a:ext cx="197170" cy="34624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2"/>
              </a:lnSpc>
            </a:pPr>
            <a:r>
              <a:rPr lang="en-US" altLang="zh-CN" sz="2682" i="1" dirty="0">
                <a:solidFill>
                  <a:srgbClr val="000000"/>
                </a:solidFill>
                <a:latin typeface="微软雅黑"/>
              </a:rPr>
              <a:t>T</a:t>
            </a:r>
            <a:endParaRPr lang="zh-CN" altLang="en-US" sz="2682" i="1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7695185"/>
            <a:ext cx="10280058" cy="51360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24"/>
              </a:lnSpc>
            </a:pPr>
            <a:r>
              <a:rPr lang="en-US" altLang="zh-CN" sz="3600">
                <a:solidFill>
                  <a:srgbClr val="000000"/>
                </a:solidFill>
                <a:latin typeface="Times New Roman"/>
              </a:rPr>
              <a:t>3. </a:t>
            </a:r>
            <a:r>
              <a:rPr lang="zh-CN" altLang="en-US" sz="3600">
                <a:solidFill>
                  <a:srgbClr val="000000"/>
                </a:solidFill>
                <a:latin typeface="微软雅黑"/>
              </a:rPr>
              <a:t>矩阵相乘的转置等于各⾃自转置后交换位置相乘</a:t>
            </a:r>
            <a:r>
              <a:rPr lang="en-US" altLang="zh-CN" sz="3600">
                <a:solidFill>
                  <a:srgbClr val="000000"/>
                </a:solidFill>
                <a:latin typeface="微软雅黑"/>
              </a:rPr>
              <a:t>:</a:t>
            </a:r>
            <a:endParaRPr lang="zh-CN" altLang="en-US" sz="360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8760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3016</Words>
  <Application>Microsoft Office PowerPoint</Application>
  <PresentationFormat>自定义</PresentationFormat>
  <Paragraphs>651</Paragraphs>
  <Slides>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3" baseType="lpstr">
      <vt:lpstr>等线</vt:lpstr>
      <vt:lpstr>宋体</vt:lpstr>
      <vt:lpstr>微软雅黑</vt:lpstr>
      <vt:lpstr>Arial</vt:lpstr>
      <vt:lpstr>Calibri</vt:lpstr>
      <vt:lpstr>Symbol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 qihe</cp:lastModifiedBy>
  <cp:revision>45</cp:revision>
  <dcterms:created xsi:type="dcterms:W3CDTF">2017-08-29T00:52:22Z</dcterms:created>
  <dcterms:modified xsi:type="dcterms:W3CDTF">2017-09-18T14:26:47Z</dcterms:modified>
</cp:coreProperties>
</file>